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95" r:id="rId4"/>
    <p:sldMasterId id="2147483697" r:id="rId5"/>
    <p:sldMasterId id="2147483683" r:id="rId6"/>
  </p:sldMasterIdLst>
  <p:notesMasterIdLst>
    <p:notesMasterId r:id="rId85"/>
  </p:notesMasterIdLst>
  <p:handoutMasterIdLst>
    <p:handoutMasterId r:id="rId86"/>
  </p:handoutMasterIdLst>
  <p:sldIdLst>
    <p:sldId id="354" r:id="rId7"/>
    <p:sldId id="360" r:id="rId8"/>
    <p:sldId id="361" r:id="rId9"/>
    <p:sldId id="386" r:id="rId10"/>
    <p:sldId id="395" r:id="rId11"/>
    <p:sldId id="387" r:id="rId12"/>
    <p:sldId id="313" r:id="rId13"/>
    <p:sldId id="388" r:id="rId14"/>
    <p:sldId id="394" r:id="rId15"/>
    <p:sldId id="391" r:id="rId16"/>
    <p:sldId id="389" r:id="rId17"/>
    <p:sldId id="392" r:id="rId18"/>
    <p:sldId id="316" r:id="rId19"/>
    <p:sldId id="317" r:id="rId20"/>
    <p:sldId id="319" r:id="rId21"/>
    <p:sldId id="318" r:id="rId22"/>
    <p:sldId id="320" r:id="rId23"/>
    <p:sldId id="321" r:id="rId24"/>
    <p:sldId id="322" r:id="rId25"/>
    <p:sldId id="344" r:id="rId26"/>
    <p:sldId id="345" r:id="rId27"/>
    <p:sldId id="346" r:id="rId28"/>
    <p:sldId id="347" r:id="rId29"/>
    <p:sldId id="349" r:id="rId30"/>
    <p:sldId id="350" r:id="rId31"/>
    <p:sldId id="351" r:id="rId32"/>
    <p:sldId id="378" r:id="rId33"/>
    <p:sldId id="327" r:id="rId34"/>
    <p:sldId id="357" r:id="rId35"/>
    <p:sldId id="367" r:id="rId36"/>
    <p:sldId id="330" r:id="rId37"/>
    <p:sldId id="358" r:id="rId38"/>
    <p:sldId id="359" r:id="rId39"/>
    <p:sldId id="356" r:id="rId40"/>
    <p:sldId id="371" r:id="rId41"/>
    <p:sldId id="368" r:id="rId42"/>
    <p:sldId id="369" r:id="rId43"/>
    <p:sldId id="370" r:id="rId44"/>
    <p:sldId id="363" r:id="rId45"/>
    <p:sldId id="364" r:id="rId46"/>
    <p:sldId id="365" r:id="rId47"/>
    <p:sldId id="373" r:id="rId48"/>
    <p:sldId id="396" r:id="rId49"/>
    <p:sldId id="397" r:id="rId50"/>
    <p:sldId id="374" r:id="rId51"/>
    <p:sldId id="335" r:id="rId52"/>
    <p:sldId id="375" r:id="rId53"/>
    <p:sldId id="352" r:id="rId54"/>
    <p:sldId id="380" r:id="rId55"/>
    <p:sldId id="379" r:id="rId56"/>
    <p:sldId id="376" r:id="rId57"/>
    <p:sldId id="377" r:id="rId58"/>
    <p:sldId id="337" r:id="rId59"/>
    <p:sldId id="338" r:id="rId60"/>
    <p:sldId id="401" r:id="rId61"/>
    <p:sldId id="339" r:id="rId62"/>
    <p:sldId id="398" r:id="rId63"/>
    <p:sldId id="399" r:id="rId64"/>
    <p:sldId id="340" r:id="rId65"/>
    <p:sldId id="341" r:id="rId66"/>
    <p:sldId id="342" r:id="rId67"/>
    <p:sldId id="400" r:id="rId68"/>
    <p:sldId id="343" r:id="rId69"/>
    <p:sldId id="402" r:id="rId70"/>
    <p:sldId id="393" r:id="rId71"/>
    <p:sldId id="311" r:id="rId72"/>
    <p:sldId id="362" r:id="rId73"/>
    <p:sldId id="309" r:id="rId74"/>
    <p:sldId id="308" r:id="rId75"/>
    <p:sldId id="323" r:id="rId76"/>
    <p:sldId id="324" r:id="rId77"/>
    <p:sldId id="325" r:id="rId78"/>
    <p:sldId id="326" r:id="rId79"/>
    <p:sldId id="383" r:id="rId80"/>
    <p:sldId id="382" r:id="rId81"/>
    <p:sldId id="384" r:id="rId82"/>
    <p:sldId id="348" r:id="rId83"/>
    <p:sldId id="385" r:id="rId84"/>
  </p:sldIdLst>
  <p:sldSz cx="12192000" cy="6858000"/>
  <p:notesSz cx="6858000" cy="9144000"/>
  <p:embeddedFontLst>
    <p:embeddedFont>
      <p:font typeface="Calibri" panose="020F0502020204030204" pitchFamily="34" charset="0"/>
      <p:regular r:id="rId87"/>
      <p:bold r:id="rId88"/>
      <p:italic r:id="rId89"/>
      <p:boldItalic r:id="rId90"/>
    </p:embeddedFont>
    <p:embeddedFont>
      <p:font typeface="Cambria Math" panose="02040503050406030204" pitchFamily="18" charset="0"/>
      <p:regular r:id="rId91"/>
    </p:embeddedFont>
    <p:embeddedFont>
      <p:font typeface="Roboto" panose="02000000000000000000" pitchFamily="2" charset="0"/>
      <p:regular r:id="rId92"/>
      <p:bold r:id="rId93"/>
      <p:italic r:id="rId94"/>
      <p:boldItalic r:id="rId95"/>
    </p:embeddedFont>
    <p:embeddedFont>
      <p:font typeface="Segoe UI" panose="020B0502040204020203" pitchFamily="34" charset="0"/>
      <p:regular r:id="rId96"/>
      <p:bold r:id="rId97"/>
      <p:italic r:id="rId98"/>
      <p:boldItalic r:id="rId9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AB77"/>
    <a:srgbClr val="BFBFBF"/>
    <a:srgbClr val="BDAC78"/>
    <a:srgbClr val="DCCC6A"/>
    <a:srgbClr val="54585A"/>
    <a:srgbClr val="FFCC00"/>
    <a:srgbClr val="004376"/>
    <a:srgbClr val="F9F6E5"/>
    <a:srgbClr val="FF640F"/>
    <a:srgbClr val="B3A3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64" y="84"/>
      </p:cViewPr>
      <p:guideLst>
        <p:guide orient="horz" pos="9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font" Target="fonts/font3.fntdata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notesMaster" Target="notesMasters/notesMaster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handoutMaster" Target="handoutMasters/handoutMaster1.xml"/><Relationship Id="rId94" Type="http://schemas.openxmlformats.org/officeDocument/2006/relationships/font" Target="fonts/font8.fntdata"/><Relationship Id="rId99" Type="http://schemas.openxmlformats.org/officeDocument/2006/relationships/font" Target="fonts/font13.fntdata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font" Target="fonts/font11.fntdata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font" Target="fonts/font6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font" Target="fonts/font1.fntdata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font" Target="fonts/font7.fntdata"/><Relationship Id="rId98" Type="http://schemas.openxmlformats.org/officeDocument/2006/relationships/font" Target="fonts/font12.fntdata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gtvault-my.sharepoint.com/personal/wcooperider3_gatech_edu/Documents/Microsoft%20Teams%20Chat%20Files/Cash%20Flow%20Diagrams%20Baseline%20+Technologi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Monthly Aircraft Production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'[Cash Flow Diagrams Baseline +Technologies.xlsx]Baseline Composite'!$D$23:$D$37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'[Cash Flow Diagrams Baseline +Technologies.xlsx]Baseline Composite'!$E$23:$E$37</c:f>
              <c:numCache>
                <c:formatCode>General</c:formatCode>
                <c:ptCount val="1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4.5999999999999996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5</c:v>
                </c:pt>
                <c:pt idx="11">
                  <c:v>5</c:v>
                </c:pt>
                <c:pt idx="12">
                  <c:v>4</c:v>
                </c:pt>
                <c:pt idx="13">
                  <c:v>3</c:v>
                </c:pt>
                <c:pt idx="14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097-47E7-AC7E-F57833F212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3386239"/>
        <c:axId val="456938271"/>
      </c:scatterChart>
      <c:valAx>
        <c:axId val="4633862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6938271"/>
        <c:crosses val="autoZero"/>
        <c:crossBetween val="midCat"/>
      </c:valAx>
      <c:valAx>
        <c:axId val="456938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Aircraft Production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33862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961BD4-1A89-4652-957B-2A5C0637C920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3BA94AAE-4096-4B8B-9BFB-61D593AEFD7D}" type="pres">
      <dgm:prSet presAssocID="{68961BD4-1A89-4652-957B-2A5C0637C920}" presName="Name0" presStyleCnt="0">
        <dgm:presLayoutVars>
          <dgm:dir/>
          <dgm:animLvl val="lvl"/>
          <dgm:resizeHandles val="exact"/>
        </dgm:presLayoutVars>
      </dgm:prSet>
      <dgm:spPr/>
    </dgm:pt>
    <dgm:pt modelId="{B7FEC33A-C72D-4AAF-AA39-F529C1AA8653}" type="pres">
      <dgm:prSet presAssocID="{68961BD4-1A89-4652-957B-2A5C0637C920}" presName="dummy" presStyleCnt="0"/>
      <dgm:spPr/>
    </dgm:pt>
    <dgm:pt modelId="{980820D5-D2E4-46B3-9433-CFFD298F36E0}" type="pres">
      <dgm:prSet presAssocID="{68961BD4-1A89-4652-957B-2A5C0637C920}" presName="linH" presStyleCnt="0"/>
      <dgm:spPr/>
    </dgm:pt>
    <dgm:pt modelId="{86ABC16E-C477-4E1E-8F3B-E571054C3CBD}" type="pres">
      <dgm:prSet presAssocID="{68961BD4-1A89-4652-957B-2A5C0637C920}" presName="padding1" presStyleCnt="0"/>
      <dgm:spPr/>
    </dgm:pt>
    <dgm:pt modelId="{1FB8895E-4170-4063-873C-7A46BDF2C5E2}" type="pres">
      <dgm:prSet presAssocID="{68961BD4-1A89-4652-957B-2A5C0637C920}" presName="padding2" presStyleCnt="0"/>
      <dgm:spPr/>
    </dgm:pt>
    <dgm:pt modelId="{547E55B0-7F1C-4300-A87D-CAC469A9FC39}" type="pres">
      <dgm:prSet presAssocID="{68961BD4-1A89-4652-957B-2A5C0637C920}" presName="negArrow" presStyleCnt="0"/>
      <dgm:spPr/>
    </dgm:pt>
    <dgm:pt modelId="{9B3D45A0-8B2A-4E3C-BD0F-C078415A3B5E}" type="pres">
      <dgm:prSet presAssocID="{68961BD4-1A89-4652-957B-2A5C0637C920}" presName="backgroundArrow" presStyleLbl="node1" presStyleIdx="0" presStyleCnt="1" custScaleY="177671" custLinFactNeighborX="89" custLinFactNeighborY="-729"/>
      <dgm:spPr/>
    </dgm:pt>
  </dgm:ptLst>
  <dgm:cxnLst>
    <dgm:cxn modelId="{8B9E1716-9ECA-4FD5-916B-0D2B6D3BEF62}" type="presOf" srcId="{68961BD4-1A89-4652-957B-2A5C0637C920}" destId="{3BA94AAE-4096-4B8B-9BFB-61D593AEFD7D}" srcOrd="0" destOrd="0" presId="urn:microsoft.com/office/officeart/2005/8/layout/hProcess3"/>
    <dgm:cxn modelId="{5600987F-24BF-4A84-8F29-22B9C4A585EE}" type="presParOf" srcId="{3BA94AAE-4096-4B8B-9BFB-61D593AEFD7D}" destId="{B7FEC33A-C72D-4AAF-AA39-F529C1AA8653}" srcOrd="0" destOrd="0" presId="urn:microsoft.com/office/officeart/2005/8/layout/hProcess3"/>
    <dgm:cxn modelId="{3667780D-4135-4ED2-9F1E-B2E20D1A9092}" type="presParOf" srcId="{3BA94AAE-4096-4B8B-9BFB-61D593AEFD7D}" destId="{980820D5-D2E4-46B3-9433-CFFD298F36E0}" srcOrd="1" destOrd="0" presId="urn:microsoft.com/office/officeart/2005/8/layout/hProcess3"/>
    <dgm:cxn modelId="{A7EB4671-7855-4EAF-9044-AE68F126794A}" type="presParOf" srcId="{980820D5-D2E4-46B3-9433-CFFD298F36E0}" destId="{86ABC16E-C477-4E1E-8F3B-E571054C3CBD}" srcOrd="0" destOrd="0" presId="urn:microsoft.com/office/officeart/2005/8/layout/hProcess3"/>
    <dgm:cxn modelId="{6F969EB7-01D0-4561-926E-24E517CA045B}" type="presParOf" srcId="{980820D5-D2E4-46B3-9433-CFFD298F36E0}" destId="{1FB8895E-4170-4063-873C-7A46BDF2C5E2}" srcOrd="1" destOrd="0" presId="urn:microsoft.com/office/officeart/2005/8/layout/hProcess3"/>
    <dgm:cxn modelId="{C3489C80-0518-439C-BBDA-D845A43E74D8}" type="presParOf" srcId="{980820D5-D2E4-46B3-9433-CFFD298F36E0}" destId="{547E55B0-7F1C-4300-A87D-CAC469A9FC39}" srcOrd="2" destOrd="0" presId="urn:microsoft.com/office/officeart/2005/8/layout/hProcess3"/>
    <dgm:cxn modelId="{7880BC4A-DC7D-4674-BBDA-D9EC9B18196B}" type="presParOf" srcId="{980820D5-D2E4-46B3-9433-CFFD298F36E0}" destId="{9B3D45A0-8B2A-4E3C-BD0F-C078415A3B5E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D45A0-8B2A-4E3C-BD0F-C078415A3B5E}">
      <dsp:nvSpPr>
        <dsp:cNvPr id="0" name=""/>
        <dsp:cNvSpPr/>
      </dsp:nvSpPr>
      <dsp:spPr>
        <a:xfrm>
          <a:off x="0" y="3676"/>
          <a:ext cx="10040983" cy="4605232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People want to fly, so we need new planes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94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we’ve defined the concept space, how did we get this space? Through a requirements analysis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52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are the </a:t>
            </a:r>
            <a:r>
              <a:rPr lang="en-US" err="1"/>
              <a:t>requiments</a:t>
            </a:r>
            <a:r>
              <a:rPr lang="en-US"/>
              <a:t> that we present , since this are just numbers on a slide what would this actually look like for an aircraft flying a specific mission this will help us begin the sizing </a:t>
            </a:r>
            <a:r>
              <a:rPr lang="en-US" err="1"/>
              <a:t>proccess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46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Transition: Take the mission profile and keeping the requirements in mind we generate a matrix which contains alternative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56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are the conceptual alternatives when designing this aircraft. With this base line selected we can choose a mock up to start infusing technologies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3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https://en.wikipedia.org/wiki/Boeing_767</a:t>
            </a:r>
          </a:p>
          <a:p>
            <a:r>
              <a:rPr lang="en-US"/>
              <a:t>So we’ve turned to the Boeing 767 -300 ER as our chosen baseline for this profile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I’m going to orient you to the slide as such, on the left the is the capital investment made by you, we’ve adjusted the dollars from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06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conclusion box, that mentions this process is expensive, what are some viable solutions hand off to </a:t>
            </a:r>
            <a:r>
              <a:rPr lang="en-US" err="1"/>
              <a:t>worren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76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A note on Variance-Sum Third Order Slope Rotatable Designs, </a:t>
            </a:r>
            <a:r>
              <a:rPr lang="en-US"/>
              <a:t>R. Md. Mastan Shareef, B. </a:t>
            </a:r>
            <a:r>
              <a:rPr lang="en-US" err="1"/>
              <a:t>Guravaiah</a:t>
            </a:r>
            <a:r>
              <a:rPr lang="en-US"/>
              <a:t>, G. V. S. R. Anjaneyulu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48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we have presented the comparison between the technology infused optimized design. Of particular importance is the % reduction of the system metrics between baseline and the technology infused design. The approach velocity is reduced about 6.6%, so that results in a lower power and fuel consumption. With all the technologies in place, we have managed to reduce the emissions by about 17% and make it environmentally more friendly. We can also notice that the DOC_I has been reduced by a significant 26.2%, so the airlines can now charge lower RPM for the same profit, or they can charge the same RPM and make more profit.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59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we have presented the comparison between the technology infused optimized design. Of particular importance is the % reduction of the system metrics between baseline and the technology infused design. The approach velocity is reduced about 6.6%, so that results in a lower power and fuel consumption. With all the technologies in place, we have managed to reduce the emissions by about 17% and make it environmentally more friendly. We can also notice that the DOC_I has been reduced by a significant 26.2%, so the airlines can now charge lower RPM for the same profit, or they can charge the same RPM and make more profit.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97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https://www.bts.gov/newsroom/full-year-2022-us-airline-traffic-data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62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All calculations for Cashflow and ROI (%) are in 2005 USD for a 20-year production schedule and have been adjusted to a 2023 timeline and 2023 USD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27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40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This plot compares the manufacturers net cash flow for varying aircraft prices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Here we have presented the cashflow comparison between the aircrafts with all the technology (shown by solid circles) infused and the one without any technology (shown by open circles).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Aircrafts with out technologies have open circles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752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753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51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https://www.icao.int/environmental-protection/Pages/LTAG.aspx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75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https://www.icao.int/environmental-protection/Pages/LTAG.aspx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68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build a lot of new planes, that is expensive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83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Here’s what we’re currently working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93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75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understand the intersection of these three gives us the industry need for a new aircraft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56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We’re going to solve the problem by using the TIES method in order to meet this industry need.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06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E80E750-8D60-22CF-53E9-DE2E472156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746750" y="300037"/>
            <a:ext cx="476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43357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</p:sldLayoutIdLst>
  <p:hf sldNum="0" hdr="0" dt="0"/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hf sldNum="0" hdr="0" dt="0"/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  <p:sldLayoutId id="2147483710" r:id="rId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smedigitalcollection.asme.org/turbomachinery/article/132/2/021007/464594/Improving-Efficiency-of-a-High-Work-Turbine-Using" TargetMode="External"/><Relationship Id="rId4" Type="http://schemas.openxmlformats.org/officeDocument/2006/relationships/hyperlink" Target="https://watermark.silverchair.com/v13bt30a029-gt2023-103164.pdf?token=AQECAHi208BE49Ooan9kkhW_Ercy7Dm3ZL_9Cf3qfKAc485ysgAABLMwggSvBgkqhkiG9w0BBwagggSgMIIEnAIBADCCBJUGCSqGSIb3DQEHATAeBglghkgBZQMEAS4wEQQM3JWfCRoL68uqy2dIAgEQgIIEZtHcHbdc8axZC5ArxXUIDl3dZdBgLwbuoZj5ACM86gCowUwUZ9m0wBZ13z478kv64wQulr7hEsQfguKOajcVNg0AnHF1TEJkQ9eESJlgaFBd8ncLSzw4ti7kdIr9TPj10HuIB_-9jwBj4r0RtdPBp6Ku7v_kkBtZuORrCXBSiyh1ZLmZw91dIj3p5Bc6GNjMXilFQlmZnuy30DQZZ2mBpMTS2AuxdcXtRYxI0rEEMUEshHBHI8El21M_09uUwO49jhDywrClPNT71QyWonlFzNYdzuJoQ9Ym0s87qBEf9UhmFlq88i4-xWjkjNUhlr3WojyOFkJmnH8lrQcvAhzcNeyWCDD0ZlDDfAVyqscnkTby1wqjN84tPES-oJU_jMo-cpwu3Pb1G775D5dYgwp_TxRGr1hOQi_sWPYeKsrSuJF0FDjXBeq7p3OeJJEn6684qY2HpwtUciwbr3xzBxYK4jeuhijLv9ROrwervpYxoE3RJn3LVH88iDqu47nu29IxVxv_W7901L4BmWh0LORpAF2HywTYucThQdp6DDweH9ZtkZ-AVPosSfIFGo1nBf6OWQanWRUGDkN4YBu7qvOCBDg3TMVFRUK8rh601EXbNQtJZO9tC9yU790RcjdjvH7ZZhWQRe1Rm5ZMj4tMusgjyuwp7rxxkxu74xdExu3moloA8z51YGhBlg2CUlp39gZcAKZqRoNTktPabnrkUMm_yS4wb2kpyvfvvghWFiwTnJVBogRlSAFnUCEgrVhjvuYLNave4YXjFXo0MLyNgO4b5FMpkks8JpdJ1ogMQ_NSZL0jMrFOCP2p7DVIB4gStsApgm2GweEdEgxsaVZqvHOw7wjX5YlixyukuViJrN2LB0RNSBUahMSbCgs0_x6evhso9kQgtIJtO815SNgyr6j06rW3urHxQEz2-_xw0BdkGR95bz8Xk_NV-wgIkOpJywBP9QHxUu_tMcFbt8jlUFP4q4wcoAjpsDs-FST0Lidc4IB7ocXdnL4ZTzO-kPPqO0OU10Th0Jh4To-3EKtGVq-F9QrYC39yJiOOO5NsceEMmii0hNCp-FlW4uAbE-LGb-vUm7r8Gvaoru8T8e34RbWJXpFYHhqLBYvjaaHG0IP3Dm0LA0PuowN7SnSt-NlvxExSVTpRCD2w_Ye2rokV636UxxhWkVBtNRiW1cQF5sx9KVAXbm8bU1AnSdsWjT-wO1O8yPQ-Q9u8Tev62wpvQPqw5mvIh75SaQ6nSk8guCxvIzZ0WTkdQYssFuneQd6dg_O4fDb3K8cvCkyR_OPmLNycW9ZoPejvSqC2-FRQ_lHDMBq4JAaF7eyVWG5rwrBCHFUMHgv4r9CXZat8Iowkb_4uD_UYg3O-uSa-Q7CdrURoTR0rEnX0SzpSQ4-zo911xnz2Xyk4M_eL-Gk8pJAZIbrX6hSllmnVKEwBLXjp23Eg1nEyMSMTNTuL9KBQ6k0oS1zC0JmFXwdbTJyI9kEi4x4tdt1nxIs07_8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8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asmedigitalcollection.asme.org/turbomachinery/article/132/2/021007/464594/Improving-Efficiency-of-a-High-Work-Turbine-Using" TargetMode="External"/><Relationship Id="rId3" Type="http://schemas.openxmlformats.org/officeDocument/2006/relationships/hyperlink" Target="https://www.sps-aviation.com/story/?id=2093" TargetMode="External"/><Relationship Id="rId7" Type="http://schemas.openxmlformats.org/officeDocument/2006/relationships/hyperlink" Target="https://watermark.silverchair.com/v13bt30a029-gt2023-103164.pdf?token=AQECAHi208BE49Ooan9kkhW_Ercy7Dm3ZL_9Cf3qfKAc485ysgAABLMwggSvBgkqhkiG9w0BBwagggSgMIIEnAIBADCCBJUGCSqGSIb3DQEHATAeBglghkgBZQMEAS4wEQQM3JWfCRoL68uqy2dIAgEQgIIEZtHcHbdc8axZC5ArxXUIDl3dZdBgLwbuoZj5ACM86gCowUwUZ9m0wBZ13z478kv64wQulr7hEsQfguKOajcVNg0AnHF1TEJkQ9eESJlgaFBd8ncLSzw4ti7kdIr9TPj10HuIB_-9jwBj4r0RtdPBp6Ku7v_kkBtZuORrCXBSiyh1ZLmZw91dIj3p5Bc6GNjMXilFQlmZnuy30DQZZ2mBpMTS2AuxdcXtRYxI0rEEMUEshHBHI8El21M_09uUwO49jhDywrClPNT71QyWonlFzNYdzuJoQ9Ym0s87qBEf9UhmFlq88i4-xWjkjNUhlr3WojyOFkJmnH8lrQcvAhzcNeyWCDD0ZlDDfAVyqscnkTby1wqjN84tPES-oJU_jMo-cpwu3Pb1G775D5dYgwp_TxRGr1hOQi_sWPYeKsrSuJF0FDjXBeq7p3OeJJEn6684qY2HpwtUciwbr3xzBxYK4jeuhijLv9ROrwervpYxoE3RJn3LVH88iDqu47nu29IxVxv_W7901L4BmWh0LORpAF2HywTYucThQdp6DDweH9ZtkZ-AVPosSfIFGo1nBf6OWQanWRUGDkN4YBu7qvOCBDg3TMVFRUK8rh601EXbNQtJZO9tC9yU790RcjdjvH7ZZhWQRe1Rm5ZMj4tMusgjyuwp7rxxkxu74xdExu3moloA8z51YGhBlg2CUlp39gZcAKZqRoNTktPabnrkUMm_yS4wb2kpyvfvvghWFiwTnJVBogRlSAFnUCEgrVhjvuYLNave4YXjFXo0MLyNgO4b5FMpkks8JpdJ1ogMQ_NSZL0jMrFOCP2p7DVIB4gStsApgm2GweEdEgxsaVZqvHOw7wjX5YlixyukuViJrN2LB0RNSBUahMSbCgs0_x6evhso9kQgtIJtO815SNgyr6j06rW3urHxQEz2-_xw0BdkGR95bz8Xk_NV-wgIkOpJywBP9QHxUu_tMcFbt8jlUFP4q4wcoAjpsDs-FST0Lidc4IB7ocXdnL4ZTzO-kPPqO0OU10Th0Jh4To-3EKtGVq-F9QrYC39yJiOOO5NsceEMmii0hNCp-FlW4uAbE-LGb-vUm7r8Gvaoru8T8e34RbWJXpFYHhqLBYvjaaHG0IP3Dm0LA0PuowN7SnSt-NlvxExSVTpRCD2w_Ye2rokV636UxxhWkVBtNRiW1cQF5sx9KVAXbm8bU1AnSdsWjT-wO1O8yPQ-Q9u8Tev62wpvQPqw5mvIh75SaQ6nSk8guCxvIzZ0WTkdQYssFuneQd6dg_O4fDb3K8cvCkyR_OPmLNycW9ZoPejvSqC2-FRQ_lHDMBq4JAaF7eyVWG5rwrBCHFUMHgv4r9CXZat8Iowkb_4uD_UYg3O-uSa-Q7CdrURoTR0rEnX0SzpSQ4-zo911xnz2Xyk4M_eL-Gk8pJAZIbrX6hSllmnVKEwBLXjp23Eg1nEyMSMTNTuL9KBQ6k0oS1zC0JmFXwdbTJyI9kEi4x4tdt1nxIs07_8" TargetMode="External"/><Relationship Id="rId2" Type="http://schemas.openxmlformats.org/officeDocument/2006/relationships/hyperlink" Target="https://www.cargoflash.com/blog/Types-Of-Aircraft-Used-In-Air-Cargo-Business-202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atermark.silverchair.com/v006t02a003-gt2017-63264.pdf?token=AQECAHi208BE49Ooan9kkhW_Ercy7Dm3ZL_9Cf3qfKAc485ysgAABK8wggSrBgkqhkiG9w0BBwagggScMIIEmAIBADCCBJEGCSqGSIb3DQEHATAeBglghkgBZQMEAS4wEQQMbLvQ3JxU1bBGb4ktAgEQgIIEYnZmYBCV3x4DohmYC-09MifJOKjXfrFZZhxo_-Sb-Lh4WBGuwOpJy7ukafZ7wq1GklGh8cgE-2jQdUM9m4nZFrhZhuFoYLA8Z7WXMCWemvrE1JAsoYR-r1Z_2QHc0f8wdj8IJx5YF92Cn3kS76VtInNfTwxpq9GD-NbLgYoV5z5fl8KF53J2ry8mIuUm1Ep5Ox5LE3ISDDfwWXFuiPsU813p-BD4hVfaHq9ZnNyqI2jFhlhik4BzExVkoXKoGFkaiLd6SoyPEvo2kiEf2-fLX7fzFF54rvSXixbuQYWr7q6lxXpGCr-MEy8yFbFDOhxy87au8NZ9t9fqtTmqUZtdZKj5a5r-t-2meeFb58SgiYOURUJsIO952HPMd7XwBGCuM1r6VYI2mNUAR-M3zLmfu8imS5rIR3ag2pguBbppRJO4YICvileyynenBY4ifLDRUkxJIltG_HXaAbxztVyTNgYGhEPl4meKhgrVOaXT7b6FAlxPS8o0nrHOwm1wvzun9SrakVB_IZJOUDSjtqjLWIO9u3erzp7aDrQjjfASD1hb7J06hA54Hch9Igw5QgRmg2KRFnKcGfrQT1zh-7JjBAw7Dw_etMN19zSA-7DFqvgoN-58ywSBmhk2Dmqf0tiFS0thycXQnV6aA4JhSR0KJDid8tKZXfnB-Zuv3rBespzrwcNJrfP-FIqEJvf6TjtkgR3p7KIZrFu9gWuKyBXT8iwl489xKfJQpN7GMPsAAxU4otuZZcqI_9E6n5Yh8dYxhavF8vpj33nzMJGDkIsTjxfgG5hD-UmuIsX_yLAmmiXInwOTvVFVva-pMTJIl2Cinbo4-99hQ4D6BIEGAfOjGFowTfLO69qhhEmlnlk5MiVYqZGUwjIhzI19s_Y2-sfzHTpsK7awiE6n5bbT8qnxSvyTa7XJSwDYrs4jLCISeRRXyuA9gGC-rpX4CXzNyaO5I_aWia7TNvQp2_mUlCqwXuwPdsHl_luWsYAZRLFIv3Fw_U0CgvlAmFXq_A1dTrGNo3jM9PpTAjRrnelWm95tO4QuDRHzr93uODMulmasRBYO1639-6k82kJaIIMOaxcr0e0USN-gvdJ0Xr1LexOpGxJ9_kN_2ZsTMWrUf7h-SCzkgvknMfyQC4Lcsp5ZR78ba9xwRJMcq5Fyx5Tq6Zk3dUPcdeha7afDa3M_N5F6wtzoom3N7L09Oxs8Be7h65rUvzgQdmww6jEzjuxs-x6pPFzHGVlfTTZw9-4h1Hm9kHRsUiZmZVwYwu29NZL2zpyFdoGFgtIf3ucdYegMkjks84Gya10wnkXDc6uRnsjtishtZP1wxMBAaEdd2V-KBbPodX0QhhzYAMf6G2F2u8RcY10iFo2-boRXB0c_jNh0VxN0wD11HAvm8m9VxSAaJf50Uk2pSC9VeOeDDb_l-nexJlB0c677joeRc34742ukA2wpQPw4AE0eduCeW6JRRSINYurDyw2XgTj3N1DLUDQS0700Hg" TargetMode="External"/><Relationship Id="rId5" Type="http://schemas.openxmlformats.org/officeDocument/2006/relationships/hyperlink" Target="https://journals.sagepub.com/doi/10.1177/0020294019877514" TargetMode="External"/><Relationship Id="rId4" Type="http://schemas.openxmlformats.org/officeDocument/2006/relationships/hyperlink" Target="https://arc.aiaa.org/doi/10.2514/6.2020-0311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goflash.com/blog/Types-Of-Aircraft-Used-In-Air-Cargo-Business-202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hyperlink" Target="https://www.sps-aviation.com/story/?id=209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210 Pax Aircraft Proposal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801DA49-ED00-A3C0-02B1-54C39040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6338" y="4441825"/>
            <a:ext cx="8907462" cy="625475"/>
          </a:xfrm>
        </p:spPr>
        <p:txBody>
          <a:bodyPr>
            <a:noAutofit/>
          </a:bodyPr>
          <a:lstStyle/>
          <a:p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November 29</a:t>
            </a:r>
            <a:r>
              <a:rPr lang="en-US" sz="2000" b="1" baseline="30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</a:t>
            </a:r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2023</a:t>
            </a:r>
          </a:p>
          <a:p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Team 13</a:t>
            </a:r>
          </a:p>
          <a:p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Will </a:t>
            </a:r>
            <a:r>
              <a:rPr lang="en-US" sz="2000" b="1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Cooperider</a:t>
            </a:r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2000" b="1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Worren</a:t>
            </a:r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Hu, Noor Ladha, Vishnu Sankar</a:t>
            </a:r>
          </a:p>
        </p:txBody>
      </p:sp>
    </p:spTree>
    <p:extLst>
      <p:ext uri="{BB962C8B-B14F-4D97-AF65-F5344CB8AC3E}">
        <p14:creationId xmlns:p14="http://schemas.microsoft.com/office/powerpoint/2010/main" val="1255073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81" y="3801"/>
            <a:ext cx="11430000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The Complexity of the Problem Space </a:t>
            </a:r>
            <a:endParaRPr lang="en-US"/>
          </a:p>
        </p:txBody>
      </p:sp>
      <p:pic>
        <p:nvPicPr>
          <p:cNvPr id="14" name="Graphic 13" descr="Power Plant with solid fill">
            <a:extLst>
              <a:ext uri="{FF2B5EF4-FFF2-40B4-BE49-F238E27FC236}">
                <a16:creationId xmlns:a16="http://schemas.microsoft.com/office/drawing/2014/main" id="{A6A22F46-9D06-AA5F-A2F4-C9D8E90D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4461" y="3091611"/>
            <a:ext cx="2198777" cy="2203569"/>
          </a:xfrm>
          <a:prstGeom prst="rect">
            <a:avLst/>
          </a:prstGeom>
        </p:spPr>
      </p:pic>
      <p:pic>
        <p:nvPicPr>
          <p:cNvPr id="15" name="Graphic 14" descr="Airplane with solid fill">
            <a:extLst>
              <a:ext uri="{FF2B5EF4-FFF2-40B4-BE49-F238E27FC236}">
                <a16:creationId xmlns:a16="http://schemas.microsoft.com/office/drawing/2014/main" id="{90D86322-8ED7-EEC0-4DCB-7ABF3D791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2838" y="724140"/>
            <a:ext cx="2486324" cy="2495909"/>
          </a:xfrm>
          <a:prstGeom prst="rect">
            <a:avLst/>
          </a:prstGeom>
        </p:spPr>
      </p:pic>
      <p:pic>
        <p:nvPicPr>
          <p:cNvPr id="16" name="Graphic 15" descr="Money outline">
            <a:extLst>
              <a:ext uri="{FF2B5EF4-FFF2-40B4-BE49-F238E27FC236}">
                <a16:creationId xmlns:a16="http://schemas.microsoft.com/office/drawing/2014/main" id="{E6E74647-BB06-CAC1-D233-4767EF43A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6378" y="2947838"/>
            <a:ext cx="2797833" cy="28074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C2E57B-2F3A-95E3-2ACB-F2F61F1EE660}"/>
              </a:ext>
            </a:extLst>
          </p:cNvPr>
          <p:cNvSpPr txBox="1"/>
          <p:nvPr/>
        </p:nvSpPr>
        <p:spPr>
          <a:xfrm>
            <a:off x="4993735" y="3117490"/>
            <a:ext cx="22064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People Want to Fly</a:t>
            </a:r>
          </a:p>
          <a:p>
            <a:pPr algn="ctr"/>
            <a:r>
              <a:rPr lang="en-US">
                <a:cs typeface="Arial"/>
              </a:rPr>
              <a:t>Need more planes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E1F6E9-43F9-F5A8-0329-A470E7F0517C}"/>
              </a:ext>
            </a:extLst>
          </p:cNvPr>
          <p:cNvSpPr txBox="1"/>
          <p:nvPr/>
        </p:nvSpPr>
        <p:spPr>
          <a:xfrm>
            <a:off x="440905" y="5202206"/>
            <a:ext cx="4775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Arial"/>
              </a:rPr>
              <a:t>Increased Demand for Planes means Increased Demand for Environmentally Friendly Planes 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AADB24-08EE-82E3-538C-8E2D9BC70238}"/>
              </a:ext>
            </a:extLst>
          </p:cNvPr>
          <p:cNvSpPr txBox="1"/>
          <p:nvPr/>
        </p:nvSpPr>
        <p:spPr>
          <a:xfrm>
            <a:off x="7643963" y="5341188"/>
            <a:ext cx="43007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Arial"/>
              </a:rPr>
              <a:t>Building New Planes to meet both constraints and demand is expensive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077A5-0040-C69E-979B-A249B629FA1F}"/>
              </a:ext>
            </a:extLst>
          </p:cNvPr>
          <p:cNvSpPr txBox="1"/>
          <p:nvPr/>
        </p:nvSpPr>
        <p:spPr>
          <a:xfrm>
            <a:off x="3323566" y="2674188"/>
            <a:ext cx="2743200" cy="365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7A2ECA-C8A0-71CF-3D42-1BF1C9544C25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8BEAAF-EF93-82FF-FB54-C9C7F385FC8B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9E8292-6061-5566-B6E2-7261D7A1B736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EEA9D9-8142-BC68-7E89-330241B7EC56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0E90790-893D-FE7B-600A-25EEDA956389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4493597-0D4A-00D5-5F10-0CF52020E979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7530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5B59BD3-B44C-78C9-6F75-17857170CE73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762204-2345-A712-0727-259992805651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AF64EF8-8DE8-8CE9-6A9C-6E8F77B4AF22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366673-C939-8B87-73DD-066D2BD34D5F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A365ED-7D89-4D4F-906F-8F6F5E17B892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8387C71-BB7B-8CCA-AD59-88F5E7364F0D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81" y="3801"/>
            <a:ext cx="11430000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The Complexity of the Problem Space </a:t>
            </a:r>
            <a:endParaRPr lang="en-US"/>
          </a:p>
        </p:txBody>
      </p:sp>
      <p:pic>
        <p:nvPicPr>
          <p:cNvPr id="14" name="Graphic 13" descr="Power Plant with solid fill">
            <a:extLst>
              <a:ext uri="{FF2B5EF4-FFF2-40B4-BE49-F238E27FC236}">
                <a16:creationId xmlns:a16="http://schemas.microsoft.com/office/drawing/2014/main" id="{A6A22F46-9D06-AA5F-A2F4-C9D8E90D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4461" y="3091611"/>
            <a:ext cx="2198777" cy="2203569"/>
          </a:xfrm>
          <a:prstGeom prst="rect">
            <a:avLst/>
          </a:prstGeom>
        </p:spPr>
      </p:pic>
      <p:pic>
        <p:nvPicPr>
          <p:cNvPr id="15" name="Graphic 14" descr="Airplane with solid fill">
            <a:extLst>
              <a:ext uri="{FF2B5EF4-FFF2-40B4-BE49-F238E27FC236}">
                <a16:creationId xmlns:a16="http://schemas.microsoft.com/office/drawing/2014/main" id="{90D86322-8ED7-EEC0-4DCB-7ABF3D791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2838" y="724140"/>
            <a:ext cx="2486324" cy="2495909"/>
          </a:xfrm>
          <a:prstGeom prst="rect">
            <a:avLst/>
          </a:prstGeom>
        </p:spPr>
      </p:pic>
      <p:pic>
        <p:nvPicPr>
          <p:cNvPr id="16" name="Graphic 15" descr="Money outline">
            <a:extLst>
              <a:ext uri="{FF2B5EF4-FFF2-40B4-BE49-F238E27FC236}">
                <a16:creationId xmlns:a16="http://schemas.microsoft.com/office/drawing/2014/main" id="{E6E74647-BB06-CAC1-D233-4767EF43A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6378" y="2947838"/>
            <a:ext cx="2797833" cy="28074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C2E57B-2F3A-95E3-2ACB-F2F61F1EE660}"/>
              </a:ext>
            </a:extLst>
          </p:cNvPr>
          <p:cNvSpPr txBox="1"/>
          <p:nvPr/>
        </p:nvSpPr>
        <p:spPr>
          <a:xfrm>
            <a:off x="4993735" y="3117490"/>
            <a:ext cx="22064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People Want to Fly</a:t>
            </a:r>
          </a:p>
          <a:p>
            <a:pPr algn="ctr"/>
            <a:r>
              <a:rPr lang="en-US">
                <a:cs typeface="Arial"/>
              </a:rPr>
              <a:t>Need more planes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E1F6E9-43F9-F5A8-0329-A470E7F0517C}"/>
              </a:ext>
            </a:extLst>
          </p:cNvPr>
          <p:cNvSpPr txBox="1"/>
          <p:nvPr/>
        </p:nvSpPr>
        <p:spPr>
          <a:xfrm>
            <a:off x="440905" y="5202206"/>
            <a:ext cx="4775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Arial"/>
              </a:rPr>
              <a:t>Increased Demand for Planes means Increased Demand for Environmentally Friendly Planes 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AADB24-08EE-82E3-538C-8E2D9BC70238}"/>
              </a:ext>
            </a:extLst>
          </p:cNvPr>
          <p:cNvSpPr txBox="1"/>
          <p:nvPr/>
        </p:nvSpPr>
        <p:spPr>
          <a:xfrm>
            <a:off x="7643963" y="5341188"/>
            <a:ext cx="43007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Arial"/>
              </a:rPr>
              <a:t>Building New Planes to meet both constraints and demand is expensive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077A5-0040-C69E-979B-A249B629FA1F}"/>
              </a:ext>
            </a:extLst>
          </p:cNvPr>
          <p:cNvSpPr txBox="1"/>
          <p:nvPr/>
        </p:nvSpPr>
        <p:spPr>
          <a:xfrm>
            <a:off x="3323566" y="2674188"/>
            <a:ext cx="2743200" cy="365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79BB74-F7FA-1667-AE76-F7CDDBF121A4}"/>
              </a:ext>
            </a:extLst>
          </p:cNvPr>
          <p:cNvSpPr/>
          <p:nvPr/>
        </p:nvSpPr>
        <p:spPr>
          <a:xfrm>
            <a:off x="101664" y="769189"/>
            <a:ext cx="11927391" cy="5765320"/>
          </a:xfrm>
          <a:prstGeom prst="rect">
            <a:avLst/>
          </a:prstGeom>
          <a:solidFill>
            <a:srgbClr val="BFBFBF">
              <a:alpha val="5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E924D-CE82-FDEC-0D10-643AC94ED026}"/>
              </a:ext>
            </a:extLst>
          </p:cNvPr>
          <p:cNvSpPr txBox="1"/>
          <p:nvPr/>
        </p:nvSpPr>
        <p:spPr>
          <a:xfrm>
            <a:off x="3323566" y="2911414"/>
            <a:ext cx="573848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Arial"/>
              </a:rPr>
              <a:t>Industry Need:</a:t>
            </a:r>
            <a:r>
              <a:rPr lang="en-US">
                <a:cs typeface="Arial"/>
              </a:rPr>
              <a:t> An aircraft design solution that meets increased market demand and never-before-seen stringent standards of performance and emissions</a:t>
            </a:r>
          </a:p>
        </p:txBody>
      </p:sp>
    </p:spTree>
    <p:extLst>
      <p:ext uri="{BB962C8B-B14F-4D97-AF65-F5344CB8AC3E}">
        <p14:creationId xmlns:p14="http://schemas.microsoft.com/office/powerpoint/2010/main" val="3274773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" y="-561"/>
            <a:ext cx="11430000" cy="1014761"/>
          </a:xfrm>
        </p:spPr>
        <p:txBody>
          <a:bodyPr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Methodology for Solving the Problem 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F1A8763-AD0F-A5C4-550A-D9FB35FB5109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945838-69E0-AA8F-43D4-2F4155AC105E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CC8AFB-7234-0B06-7B47-7A77C5169A29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358CCAB-1EFB-745D-1349-36C57D03F4A9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C71000C-97A1-DB4F-4C27-833C2CC547AD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4D7BAD-BED3-7A1B-CB27-F25A3C8E96EB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D682A40-67ED-1B9E-E9FD-A135B66EE1B5}"/>
              </a:ext>
            </a:extLst>
          </p:cNvPr>
          <p:cNvGrpSpPr/>
          <p:nvPr/>
        </p:nvGrpSpPr>
        <p:grpSpPr>
          <a:xfrm>
            <a:off x="2624471" y="859229"/>
            <a:ext cx="9415568" cy="5133168"/>
            <a:chOff x="2624471" y="859229"/>
            <a:chExt cx="9415568" cy="5133168"/>
          </a:xfrm>
        </p:grpSpPr>
        <p:pic>
          <p:nvPicPr>
            <p:cNvPr id="16" name="Picture 15" descr="A diagram of a diagram&#10;&#10;Description automatically generated">
              <a:extLst>
                <a:ext uri="{FF2B5EF4-FFF2-40B4-BE49-F238E27FC236}">
                  <a16:creationId xmlns:a16="http://schemas.microsoft.com/office/drawing/2014/main" id="{FC8AAEA7-CE01-2F27-06EB-159F0F5EB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4471" y="859229"/>
              <a:ext cx="9415568" cy="513316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658B6A-E5B7-6EAE-C4AC-A51A9FC564E3}"/>
                </a:ext>
              </a:extLst>
            </p:cNvPr>
            <p:cNvSpPr txBox="1"/>
            <p:nvPr/>
          </p:nvSpPr>
          <p:spPr>
            <a:xfrm>
              <a:off x="2626264" y="5499339"/>
              <a:ext cx="274320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200">
                  <a:cs typeface="Arial"/>
                </a:rPr>
                <a:t>[4]</a:t>
              </a:r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B8FB731-2308-51ED-84BB-C33B38C63F02}"/>
              </a:ext>
            </a:extLst>
          </p:cNvPr>
          <p:cNvSpPr txBox="1"/>
          <p:nvPr/>
        </p:nvSpPr>
        <p:spPr>
          <a:xfrm>
            <a:off x="2372264" y="6433867"/>
            <a:ext cx="605957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Arial"/>
              </a:rPr>
              <a:t>[4] Mavris, Dimitri. "Technology Identification, Evaluation, and Selection (TIES) Method," Georgia Institute of Technology, Lecture, 2023. 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745893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5412" y="1290438"/>
            <a:ext cx="4523508" cy="4225650"/>
          </a:xfrm>
        </p:spPr>
        <p:txBody>
          <a:bodyPr>
            <a:normAutofit fontScale="92500" lnSpcReduction="20000"/>
          </a:bodyPr>
          <a:lstStyle/>
          <a:p>
            <a:r>
              <a:rPr lang="en-US" b="1"/>
              <a:t>Quality Function Deployment </a:t>
            </a:r>
            <a:r>
              <a:rPr lang="en-US" b="1" baseline="30000"/>
              <a:t>[1]</a:t>
            </a:r>
          </a:p>
          <a:p>
            <a:pPr lvl="1"/>
            <a:r>
              <a:rPr lang="en-US"/>
              <a:t>Describes the relationship between the voice of the customer and engineering characteristics</a:t>
            </a:r>
          </a:p>
          <a:p>
            <a:pPr lvl="1"/>
            <a:r>
              <a:rPr lang="en-US"/>
              <a:t>Includes competitors used for benchmarking</a:t>
            </a:r>
          </a:p>
          <a:p>
            <a:pPr lvl="2"/>
            <a:r>
              <a:rPr lang="en-US"/>
              <a:t>Boeing 767-300ER</a:t>
            </a:r>
          </a:p>
          <a:p>
            <a:pPr lvl="2"/>
            <a:r>
              <a:rPr lang="en-US"/>
              <a:t>Airbus A330-200</a:t>
            </a:r>
          </a:p>
          <a:p>
            <a:pPr lvl="2"/>
            <a:r>
              <a:rPr lang="en-US"/>
              <a:t>Airbus A321neo</a:t>
            </a:r>
          </a:p>
          <a:p>
            <a:pPr lvl="1"/>
            <a:r>
              <a:rPr lang="en-US"/>
              <a:t>Performs technological competitive assessment between our product and competitors</a:t>
            </a:r>
          </a:p>
          <a:p>
            <a:pPr lvl="1"/>
            <a:r>
              <a:rPr lang="en-US"/>
              <a:t>QFD provides basis for generating (SMART) Specific, Measurable, Achievable, Relevant, and Traceable requirements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974"/>
            <a:ext cx="11430000" cy="1014761"/>
          </a:xfrm>
        </p:spPr>
        <p:txBody>
          <a:bodyPr/>
          <a:lstStyle/>
          <a:p>
            <a:r>
              <a:rPr lang="en-US"/>
              <a:t>Holistic Requirements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4996C5-9BE3-E18F-C7EA-084C59845FD7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B3F45A-F3AC-39CF-99DA-371FB5CCFAF2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A8725D-F992-AE36-DF02-5C893801281F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18AA28-5698-C91E-0285-25651CC538F2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C95890-37DD-D135-9C2F-D0B045318946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2585F9-3316-E55C-9100-4CD900AA200A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FDB58D5B-4EFE-3349-5DA1-EAC1A14B9E68}"/>
              </a:ext>
            </a:extLst>
          </p:cNvPr>
          <p:cNvSpPr txBox="1">
            <a:spLocks/>
          </p:cNvSpPr>
          <p:nvPr/>
        </p:nvSpPr>
        <p:spPr>
          <a:xfrm>
            <a:off x="6198920" y="1290438"/>
            <a:ext cx="4523508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Requirements Analysis </a:t>
            </a:r>
            <a:r>
              <a:rPr lang="en-US" sz="2000" b="1" baseline="30000"/>
              <a:t>[1]</a:t>
            </a:r>
          </a:p>
          <a:p>
            <a:pPr lvl="1"/>
            <a:r>
              <a:rPr lang="en-US" sz="1700"/>
              <a:t>Transforms identified top-level needs and objectives into system functional and performance requirements that specifically define</a:t>
            </a:r>
          </a:p>
          <a:p>
            <a:pPr lvl="2"/>
            <a:r>
              <a:rPr lang="en-US" sz="1700"/>
              <a:t>What the system must do</a:t>
            </a:r>
          </a:p>
          <a:p>
            <a:pPr lvl="2"/>
            <a:r>
              <a:rPr lang="en-US" sz="1700"/>
              <a:t>How well it must perform</a:t>
            </a:r>
          </a:p>
          <a:p>
            <a:pPr lvl="2"/>
            <a:r>
              <a:rPr lang="en-US" sz="1700"/>
              <a:t>What must be accomplished to ensure operational capabilities</a:t>
            </a:r>
          </a:p>
          <a:p>
            <a:pPr lvl="2"/>
            <a:r>
              <a:rPr lang="en-US" sz="1700"/>
              <a:t>How interfacing requirements must be met</a:t>
            </a:r>
          </a:p>
          <a:p>
            <a:pPr lvl="1"/>
            <a:r>
              <a:rPr lang="en-US" sz="1900"/>
              <a:t>Customers budget and schedule is also considered</a:t>
            </a:r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EC6B8-DA31-245F-576A-5635C67D2859}"/>
              </a:ext>
            </a:extLst>
          </p:cNvPr>
          <p:cNvSpPr txBox="1"/>
          <p:nvPr/>
        </p:nvSpPr>
        <p:spPr>
          <a:xfrm>
            <a:off x="1927761" y="6518778"/>
            <a:ext cx="833647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cs typeface="Arial"/>
              </a:rPr>
              <a:t>[4] Mavris, Dimitri. “Aerospace Systems Engineering Requirements" Georgia Institute of Technology, Lecture, 2023 </a:t>
            </a:r>
            <a:endParaRPr lang="en-US" sz="1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37CF58-65CA-C84B-02E3-D68CC831D232}"/>
              </a:ext>
            </a:extLst>
          </p:cNvPr>
          <p:cNvSpPr/>
          <p:nvPr/>
        </p:nvSpPr>
        <p:spPr>
          <a:xfrm>
            <a:off x="2446317" y="5807034"/>
            <a:ext cx="7817922" cy="463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Requirements and constraints determine the problem’s conceptual space</a:t>
            </a:r>
          </a:p>
        </p:txBody>
      </p:sp>
    </p:spTree>
    <p:extLst>
      <p:ext uri="{BB962C8B-B14F-4D97-AF65-F5344CB8AC3E}">
        <p14:creationId xmlns:p14="http://schemas.microsoft.com/office/powerpoint/2010/main" val="2429345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581" y="1301278"/>
            <a:ext cx="3599810" cy="422565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Three main target types</a:t>
            </a:r>
          </a:p>
          <a:p>
            <a:pPr lvl="1"/>
            <a:r>
              <a:rPr lang="en-US"/>
              <a:t>Percentage Decrease</a:t>
            </a:r>
          </a:p>
          <a:p>
            <a:pPr lvl="2"/>
            <a:r>
              <a:rPr lang="en-US"/>
              <a:t>Approach Speed</a:t>
            </a:r>
          </a:p>
          <a:p>
            <a:pPr lvl="2"/>
            <a:r>
              <a:rPr lang="en-US"/>
              <a:t>TOFL</a:t>
            </a:r>
          </a:p>
          <a:p>
            <a:pPr lvl="2"/>
            <a:r>
              <a:rPr lang="en-US"/>
              <a:t>OEW</a:t>
            </a:r>
          </a:p>
          <a:p>
            <a:pPr lvl="2"/>
            <a:r>
              <a:rPr lang="en-US"/>
              <a:t>NOx</a:t>
            </a:r>
          </a:p>
          <a:p>
            <a:pPr lvl="2"/>
            <a:r>
              <a:rPr lang="en-US"/>
              <a:t>Acquisition Price with Spares</a:t>
            </a:r>
          </a:p>
          <a:p>
            <a:pPr lvl="2"/>
            <a:r>
              <a:rPr lang="en-US"/>
              <a:t>DOC+I</a:t>
            </a:r>
          </a:p>
          <a:p>
            <a:pPr lvl="1"/>
            <a:r>
              <a:rPr lang="en-US"/>
              <a:t>Constrained</a:t>
            </a:r>
          </a:p>
          <a:p>
            <a:pPr lvl="2"/>
            <a:r>
              <a:rPr lang="en-US"/>
              <a:t>Wingspan</a:t>
            </a:r>
          </a:p>
          <a:p>
            <a:pPr lvl="2"/>
            <a:r>
              <a:rPr lang="en-US"/>
              <a:t>NOx Certification Limit</a:t>
            </a:r>
          </a:p>
          <a:p>
            <a:pPr lvl="1"/>
            <a:r>
              <a:rPr lang="en-US"/>
              <a:t>Minimized</a:t>
            </a:r>
          </a:p>
          <a:p>
            <a:pPr lvl="2"/>
            <a:r>
              <a:rPr lang="en-US"/>
              <a:t>RPM</a:t>
            </a:r>
          </a:p>
          <a:p>
            <a:pPr lvl="2"/>
            <a:r>
              <a:rPr lang="en-US"/>
              <a:t>RDT&amp;E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" y="3801"/>
            <a:ext cx="11430000" cy="1014761"/>
          </a:xfrm>
        </p:spPr>
        <p:txBody>
          <a:bodyPr/>
          <a:lstStyle/>
          <a:p>
            <a:r>
              <a:rPr lang="en-US"/>
              <a:t>Design Goals and Target Metrics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F19252-EF31-29FE-F64C-6679A06DA192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D3C058-89AB-482A-9788-6220E6F18AD1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EF2E9E-96AE-99E0-8A67-1B3E8D509C23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640BCD-84B3-93CF-65F2-29C03D3BAEDF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B5673C-1D07-CE38-9352-10B19AB30380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792E5F-1494-903A-50A9-EDCF3E2916AC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rgbClr val="BDAC78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1EAB4E0-35E1-A273-6123-C1A113A77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377438"/>
              </p:ext>
            </p:extLst>
          </p:nvPr>
        </p:nvGraphicFramePr>
        <p:xfrm>
          <a:off x="4991596" y="1456220"/>
          <a:ext cx="7038975" cy="3915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0125">
                  <a:extLst>
                    <a:ext uri="{9D8B030D-6E8A-4147-A177-3AD203B41FA5}">
                      <a16:colId xmlns:a16="http://schemas.microsoft.com/office/drawing/2014/main" val="59966993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2240956389"/>
                    </a:ext>
                  </a:extLst>
                </a:gridCol>
              </a:tblGrid>
              <a:tr h="31431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012338"/>
                  </a:ext>
                </a:extLst>
              </a:tr>
              <a:tr h="316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Approach Speed (</a:t>
                      </a:r>
                      <a:r>
                        <a:rPr lang="en-US" sz="1400" b="0" i="0" u="none" strike="noStrike" baseline="0" noProof="0">
                          <a:solidFill>
                            <a:srgbClr val="003057"/>
                          </a:solidFill>
                          <a:latin typeface="+mn-lt"/>
                        </a:rPr>
                        <a:t>fieldVAPP [ft/s])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Decreased by 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695052"/>
                  </a:ext>
                </a:extLst>
              </a:tr>
              <a:tr h="534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Balanced Take-off Field Length (</a:t>
                      </a:r>
                      <a:r>
                        <a:rPr lang="en-US" sz="1400" b="0" i="0" u="none" strike="noStrike" baseline="0" noProof="0">
                          <a:solidFill>
                            <a:srgbClr val="003057"/>
                          </a:solidFill>
                          <a:latin typeface="+mn-lt"/>
                        </a:rPr>
                        <a:t>FAR_TOFL [ft]</a:t>
                      </a:r>
                      <a:r>
                        <a:rPr lang="en-US" sz="14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Decreased by 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821949"/>
                  </a:ext>
                </a:extLst>
              </a:tr>
              <a:tr h="316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Operating Empty Weight (OEW [lb])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Decreased by 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218790"/>
                  </a:ext>
                </a:extLst>
              </a:tr>
              <a:tr h="316600">
                <a:tc>
                  <a:txBody>
                    <a:bodyPr/>
                    <a:lstStyle/>
                    <a:p>
                      <a:r>
                        <a:rPr lang="en-US" sz="1400"/>
                        <a:t>Wing-Span [ft]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Constrained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040095"/>
                  </a:ext>
                </a:extLst>
              </a:tr>
              <a:tr h="316600">
                <a:tc>
                  <a:txBody>
                    <a:bodyPr/>
                    <a:lstStyle/>
                    <a:p>
                      <a:r>
                        <a:rPr lang="en-US" sz="1400"/>
                        <a:t>Nitrogen Oxide Emissions (dPfooNOx [g/kN])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Decreased by 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588437"/>
                  </a:ext>
                </a:extLst>
              </a:tr>
              <a:tr h="316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Nitrogen Oxide Certification Limit (CAEP8_Limit)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Constrained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281910"/>
                  </a:ext>
                </a:extLst>
              </a:tr>
              <a:tr h="316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Acquisition Price with Spares (</a:t>
                      </a:r>
                      <a:r>
                        <a:rPr lang="en-US" sz="1400" b="0" i="0" u="none" strike="noStrike" baseline="0" noProof="0">
                          <a:solidFill>
                            <a:srgbClr val="003057"/>
                          </a:solidFill>
                          <a:latin typeface="+mn-lt"/>
                        </a:rPr>
                        <a:t>Avg_UnitCostSpares , [M$])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Decreased by 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836662"/>
                  </a:ext>
                </a:extLst>
              </a:tr>
              <a:tr h="534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Research, Development, Testing and Evaluation cost (RDTE [M$])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Minimized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223674"/>
                  </a:ext>
                </a:extLst>
              </a:tr>
              <a:tr h="316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Direct Operating Cost plus Interest (</a:t>
                      </a:r>
                      <a:r>
                        <a:rPr lang="en-US" sz="1400" b="0" i="0" u="none" strike="noStrike" baseline="0" noProof="0">
                          <a:solidFill>
                            <a:srgbClr val="003057"/>
                          </a:solidFill>
                          <a:latin typeface="+mn-lt"/>
                        </a:rPr>
                        <a:t>DOC_I [</a:t>
                      </a:r>
                      <a:r>
                        <a:rPr lang="en-US" sz="1400" b="0" i="0" u="none" strike="noStrike" baseline="0" noProof="0">
                          <a:solidFill>
                            <a:schemeClr val="tx1"/>
                          </a:solidFill>
                          <a:latin typeface="Roboto"/>
                        </a:rPr>
                        <a:t>¢</a:t>
                      </a:r>
                      <a:r>
                        <a:rPr lang="en-US" sz="1400" b="0" i="0" u="none" strike="noStrike" baseline="0" noProof="0">
                          <a:solidFill>
                            <a:srgbClr val="003057"/>
                          </a:solidFill>
                          <a:latin typeface="+mn-lt"/>
                        </a:rPr>
                        <a:t>/ASM]</a:t>
                      </a:r>
                      <a:r>
                        <a:rPr lang="en-US" sz="14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Decreased by 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425087"/>
                  </a:ext>
                </a:extLst>
              </a:tr>
              <a:tr h="316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Required Yield per revenue passenger mile (RPM, [$])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Minimized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643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671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968" y="1215485"/>
            <a:ext cx="3988361" cy="4225650"/>
          </a:xfrm>
        </p:spPr>
        <p:txBody>
          <a:bodyPr>
            <a:normAutofit lnSpcReduction="10000"/>
          </a:bodyPr>
          <a:lstStyle/>
          <a:p>
            <a:r>
              <a:rPr lang="en-US"/>
              <a:t>This mission profile is designed for a commercial transport aircraft</a:t>
            </a:r>
          </a:p>
          <a:p>
            <a:r>
              <a:rPr lang="en-US"/>
              <a:t>Describes key performance constraints like range, and cruising altitude to meet specific travel demands</a:t>
            </a:r>
          </a:p>
          <a:p>
            <a:r>
              <a:rPr lang="en-US"/>
              <a:t>Outlines operational envelope including speed profiles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38" y="25890"/>
            <a:ext cx="11430000" cy="1014761"/>
          </a:xfrm>
        </p:spPr>
        <p:txBody>
          <a:bodyPr/>
          <a:lstStyle/>
          <a:p>
            <a:r>
              <a:rPr lang="en-US"/>
              <a:t>Mission Profile</a:t>
            </a:r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4D0BC15-F8FB-8993-ADA6-1D7184689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562" y="733086"/>
            <a:ext cx="6420259" cy="456373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483A53D-9DE8-06ED-494B-82F49A649661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1017B8-F53B-F2ED-763E-8405A18CD0F0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058254-225E-E18B-36D5-728D9708FF6B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F3682C-78BD-2962-B750-361E1A205AB8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B030BC-A2F6-61E3-D866-376C7CD21DCA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FD117B6-356A-E2F0-2D90-7DC703F232BD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rgbClr val="BDAC78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1074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435" y="1589274"/>
            <a:ext cx="4226351" cy="443151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Morphological Matrix designed to develop possible alternatives of vehicle configurations based on desired functions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Baseline vehicle configuration highlighted in yellow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With 8 different vehicle configurations, 2 to 3 horizontal and vertical tail positions, 4 different control methods, 4 main structural materials, 4 engine configurations, and 3 number of engine configurations that gives us a total of </a:t>
            </a:r>
            <a:r>
              <a:rPr lang="en-US" b="1">
                <a:latin typeface="Roboto"/>
                <a:ea typeface="Roboto"/>
                <a:cs typeface="Roboto"/>
              </a:rPr>
              <a:t>9216 conceptual alternatives alone </a:t>
            </a:r>
            <a:r>
              <a:rPr lang="en-US">
                <a:latin typeface="Roboto"/>
                <a:ea typeface="Roboto"/>
                <a:cs typeface="Roboto"/>
              </a:rPr>
              <a:t>(not including design or mission alternatives)</a:t>
            </a:r>
            <a:endParaRPr lang="en-US" b="1">
              <a:latin typeface="Roboto"/>
              <a:ea typeface="Roboto"/>
              <a:cs typeface="Roboto"/>
            </a:endParaRPr>
          </a:p>
          <a:p>
            <a:r>
              <a:rPr lang="en-US">
                <a:latin typeface="Roboto"/>
                <a:ea typeface="Roboto"/>
                <a:cs typeface="Roboto"/>
              </a:rPr>
              <a:t>This assumes every variable is independent to build a complete and unrefined design space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205"/>
            <a:ext cx="11430000" cy="1014761"/>
          </a:xfrm>
        </p:spPr>
        <p:txBody>
          <a:bodyPr/>
          <a:lstStyle/>
          <a:p>
            <a:r>
              <a:rPr lang="en-US"/>
              <a:t>Morphological Matrix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DF8996-AB2B-244B-A38C-ACE905CB4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81" y="1974467"/>
            <a:ext cx="6042224" cy="346799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A6A4A9B-2813-E82B-8B31-F2B423336507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813ED9-4829-E360-5B9C-764BCEE47AD0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5B3CF2-AF95-9F77-8E78-6742E41FF2F2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DAC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16E352-7FCF-D622-6F26-5B05273D2FDB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DAC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BB2A0B-9B5B-2403-8894-3AEC1614DC7E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815AA9-661A-3DA1-C30D-E189A56D0017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rgbClr val="BDAC78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190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3832" y="950070"/>
            <a:ext cx="6331274" cy="4225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With the given requirements the Boeing 767-300ER was chosen as the baseline 210 pax vehicle model</a:t>
            </a:r>
          </a:p>
          <a:p>
            <a:pPr marL="0" indent="0">
              <a:buNone/>
            </a:pPr>
            <a:r>
              <a:rPr lang="en-US"/>
              <a:t>Baseline is going to be optimized for the desired mission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" y="-167435"/>
            <a:ext cx="11430000" cy="1014761"/>
          </a:xfrm>
        </p:spPr>
        <p:txBody>
          <a:bodyPr/>
          <a:lstStyle/>
          <a:p>
            <a:r>
              <a:rPr lang="en-US"/>
              <a:t>Baseline Identification</a:t>
            </a:r>
          </a:p>
        </p:txBody>
      </p:sp>
      <p:pic>
        <p:nvPicPr>
          <p:cNvPr id="13" name="Picture 12" descr="A silver airplane on a black background&#10;&#10;Description automatically generated">
            <a:extLst>
              <a:ext uri="{FF2B5EF4-FFF2-40B4-BE49-F238E27FC236}">
                <a16:creationId xmlns:a16="http://schemas.microsoft.com/office/drawing/2014/main" id="{7F7B0DCF-5F05-2779-966E-A5E12EB67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821" y="3647297"/>
            <a:ext cx="2316841" cy="1797902"/>
          </a:xfrm>
          <a:prstGeom prst="rect">
            <a:avLst/>
          </a:prstGeom>
        </p:spPr>
      </p:pic>
      <p:pic>
        <p:nvPicPr>
          <p:cNvPr id="15" name="Picture 14" descr="A silver airplane with two wings&#10;&#10;Description automatically generated">
            <a:extLst>
              <a:ext uri="{FF2B5EF4-FFF2-40B4-BE49-F238E27FC236}">
                <a16:creationId xmlns:a16="http://schemas.microsoft.com/office/drawing/2014/main" id="{20DF389B-F2B3-AACE-C6C8-8059F5ADF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793806" y="3002563"/>
            <a:ext cx="2779191" cy="2316839"/>
          </a:xfrm>
          <a:prstGeom prst="rect">
            <a:avLst/>
          </a:prstGeom>
        </p:spPr>
      </p:pic>
      <p:pic>
        <p:nvPicPr>
          <p:cNvPr id="17" name="Picture 16" descr="A plane with a black background&#10;&#10;Description automatically generated">
            <a:extLst>
              <a:ext uri="{FF2B5EF4-FFF2-40B4-BE49-F238E27FC236}">
                <a16:creationId xmlns:a16="http://schemas.microsoft.com/office/drawing/2014/main" id="{D0DEB9E5-C54A-373E-C5C6-4C69E7FB3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814" y="5629496"/>
            <a:ext cx="2221036" cy="934566"/>
          </a:xfrm>
          <a:prstGeom prst="rect">
            <a:avLst/>
          </a:prstGeom>
        </p:spPr>
      </p:pic>
      <p:pic>
        <p:nvPicPr>
          <p:cNvPr id="19" name="Picture 18" descr="A plane with the size of the wing&#10;&#10;Description automatically generated with medium confidence">
            <a:extLst>
              <a:ext uri="{FF2B5EF4-FFF2-40B4-BE49-F238E27FC236}">
                <a16:creationId xmlns:a16="http://schemas.microsoft.com/office/drawing/2014/main" id="{CFD09F61-4EEA-359C-47EF-0A7D81B22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4981" y="5550580"/>
            <a:ext cx="2316840" cy="1156782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25AADD1-082D-55DB-2991-9FD2EE706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913053"/>
              </p:ext>
            </p:extLst>
          </p:nvPr>
        </p:nvGraphicFramePr>
        <p:xfrm>
          <a:off x="8171995" y="1831914"/>
          <a:ext cx="3891643" cy="1805092"/>
        </p:xfrm>
        <a:graphic>
          <a:graphicData uri="http://schemas.openxmlformats.org/drawingml/2006/table">
            <a:tbl>
              <a:tblPr/>
              <a:tblGrid>
                <a:gridCol w="2356408">
                  <a:extLst>
                    <a:ext uri="{9D8B030D-6E8A-4147-A177-3AD203B41FA5}">
                      <a16:colId xmlns:a16="http://schemas.microsoft.com/office/drawing/2014/main" val="3281723045"/>
                    </a:ext>
                  </a:extLst>
                </a:gridCol>
                <a:gridCol w="1535235">
                  <a:extLst>
                    <a:ext uri="{9D8B030D-6E8A-4147-A177-3AD203B41FA5}">
                      <a16:colId xmlns:a16="http://schemas.microsoft.com/office/drawing/2014/main" val="3890646812"/>
                    </a:ext>
                  </a:extLst>
                </a:gridCol>
              </a:tblGrid>
              <a:tr h="32173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i="0">
                          <a:solidFill>
                            <a:srgbClr val="FFFFFF"/>
                          </a:solidFill>
                          <a:effectLst/>
                          <a:latin typeface="Roboto" panose="02000000000000000000"/>
                        </a:rPr>
                        <a:t>Characteristic​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93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i="0">
                          <a:solidFill>
                            <a:srgbClr val="FFFFFF"/>
                          </a:solidFill>
                          <a:effectLst/>
                          <a:latin typeface="Roboto" panose="02000000000000000000"/>
                        </a:rPr>
                        <a:t>Value​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93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29695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Thrust to Weight Ratio​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0.26527​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710757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Wing Loading​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118.6524 (</a:t>
                      </a:r>
                      <a:r>
                        <a:rPr lang="en-US" sz="1400" b="0" i="0" err="1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lbf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/ft</a:t>
                      </a:r>
                      <a:r>
                        <a:rPr lang="en-US" sz="900" b="0" i="0" baseline="3000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2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)​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739307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Span​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156.1 ft​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680071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Single Engine Thrust​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48,000 </a:t>
                      </a:r>
                      <a:r>
                        <a:rPr lang="en-US" sz="1400" b="0" i="0" err="1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lbf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3484744"/>
                  </a:ext>
                </a:extLst>
              </a:tr>
            </a:tbl>
          </a:graphicData>
        </a:graphic>
      </p:graphicFrame>
      <p:sp>
        <p:nvSpPr>
          <p:cNvPr id="21" name="Rectangle 1">
            <a:extLst>
              <a:ext uri="{FF2B5EF4-FFF2-40B4-BE49-F238E27FC236}">
                <a16:creationId xmlns:a16="http://schemas.microsoft.com/office/drawing/2014/main" id="{8945F653-809C-3268-ED87-A76AE4C4B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9322" y="240545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4CA2D8E-E4D1-11B5-A7E3-A5D707ECD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632450"/>
              </p:ext>
            </p:extLst>
          </p:nvPr>
        </p:nvGraphicFramePr>
        <p:xfrm>
          <a:off x="8214805" y="4079125"/>
          <a:ext cx="3891643" cy="1608660"/>
        </p:xfrm>
        <a:graphic>
          <a:graphicData uri="http://schemas.openxmlformats.org/drawingml/2006/table">
            <a:tbl>
              <a:tblPr/>
              <a:tblGrid>
                <a:gridCol w="2668811">
                  <a:extLst>
                    <a:ext uri="{9D8B030D-6E8A-4147-A177-3AD203B41FA5}">
                      <a16:colId xmlns:a16="http://schemas.microsoft.com/office/drawing/2014/main" val="3416383438"/>
                    </a:ext>
                  </a:extLst>
                </a:gridCol>
                <a:gridCol w="1222832">
                  <a:extLst>
                    <a:ext uri="{9D8B030D-6E8A-4147-A177-3AD203B41FA5}">
                      <a16:colId xmlns:a16="http://schemas.microsoft.com/office/drawing/2014/main" val="1886874273"/>
                    </a:ext>
                  </a:extLst>
                </a:gridCol>
              </a:tblGrid>
              <a:tr h="32173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i="0">
                          <a:solidFill>
                            <a:srgbClr val="FFFFFF"/>
                          </a:solidFill>
                          <a:effectLst/>
                          <a:latin typeface="Roboto" panose="02000000000000000000"/>
                        </a:rPr>
                        <a:t>Weight​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93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i="0">
                          <a:solidFill>
                            <a:srgbClr val="FFFFFF"/>
                          </a:solidFill>
                          <a:effectLst/>
                          <a:latin typeface="Roboto" panose="02000000000000000000"/>
                        </a:rPr>
                        <a:t>Value (lb)​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93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845495"/>
                  </a:ext>
                </a:extLst>
              </a:tr>
              <a:tr h="32173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Operating Empty Weight​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176,650​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333735"/>
                  </a:ext>
                </a:extLst>
              </a:tr>
              <a:tr h="32173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Payload Weight​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73,350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1354530"/>
                  </a:ext>
                </a:extLst>
              </a:tr>
              <a:tr h="32173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Max Fuel Weight​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111,890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044515"/>
                  </a:ext>
                </a:extLst>
              </a:tr>
              <a:tr h="32173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Gross Weight​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361,890​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996459"/>
                  </a:ext>
                </a:extLst>
              </a:tr>
            </a:tbl>
          </a:graphicData>
        </a:graphic>
      </p:graphicFrame>
      <p:sp>
        <p:nvSpPr>
          <p:cNvPr id="23" name="Rectangle 2">
            <a:extLst>
              <a:ext uri="{FF2B5EF4-FFF2-40B4-BE49-F238E27FC236}">
                <a16:creationId xmlns:a16="http://schemas.microsoft.com/office/drawing/2014/main" id="{00C225D4-E304-9641-5A94-BF2B964E4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9322" y="42455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27E7FF-1C91-2A51-F177-219D1612566E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E8B987-6DD6-A32F-ABB9-FC9A4BD732EB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06843E-1F40-E191-AF12-C9E690572414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DAC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A10E31C-5080-C39A-A29A-81B1FF1EC0FA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DAC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60CAB8-B478-9F97-B661-4D048CEDAE95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D3319A-907A-F5C1-513A-3DFB881C4FC0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rgbClr val="BDAC78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6445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8396" y="4511044"/>
            <a:ext cx="9992604" cy="204089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All calculations for Cashflow and ROI (%) are in 2005 USD for a 20-year production schedule and have been adjusted to a 2023 timeline and FY 2023</a:t>
            </a:r>
          </a:p>
          <a:p>
            <a:r>
              <a:rPr lang="en-US"/>
              <a:t>Manufacturer will break even in 6+ years with a 0 % ROI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ROI with a baseline cost </a:t>
            </a:r>
            <a:r>
              <a:rPr lang="en-US" b="1">
                <a:latin typeface="Roboto"/>
                <a:ea typeface="Roboto"/>
                <a:cs typeface="Roboto"/>
              </a:rPr>
              <a:t>$266.3011 M </a:t>
            </a:r>
            <a:r>
              <a:rPr lang="en-US">
                <a:latin typeface="Roboto"/>
                <a:ea typeface="Roboto"/>
                <a:cs typeface="Roboto"/>
              </a:rPr>
              <a:t>(FY2023) is </a:t>
            </a:r>
            <a:r>
              <a:rPr lang="en-US" b="1">
                <a:latin typeface="Roboto"/>
                <a:ea typeface="Roboto"/>
                <a:cs typeface="Roboto"/>
              </a:rPr>
              <a:t>0 %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Average aircraft manufacturing cost is set as </a:t>
            </a:r>
            <a:r>
              <a:rPr lang="en-US" b="1">
                <a:latin typeface="Roboto"/>
                <a:ea typeface="Roboto"/>
                <a:cs typeface="Roboto"/>
              </a:rPr>
              <a:t>$343.266 M </a:t>
            </a:r>
            <a:r>
              <a:rPr lang="en-US">
                <a:latin typeface="Roboto"/>
                <a:ea typeface="Roboto"/>
                <a:cs typeface="Roboto"/>
              </a:rPr>
              <a:t>(FY2023) for 800 aircraft for an ROI of </a:t>
            </a:r>
            <a:r>
              <a:rPr lang="en-US" b="1">
                <a:latin typeface="Roboto"/>
                <a:ea typeface="Roboto"/>
                <a:cs typeface="Roboto"/>
              </a:rPr>
              <a:t>12%</a:t>
            </a:r>
          </a:p>
          <a:p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449"/>
            <a:ext cx="11430000" cy="1014761"/>
          </a:xfrm>
        </p:spPr>
        <p:txBody>
          <a:bodyPr/>
          <a:lstStyle/>
          <a:p>
            <a:r>
              <a:rPr lang="en-US"/>
              <a:t>Manufacturer Economics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69D51-8A30-DA54-7C04-02337C6EBEB7}"/>
              </a:ext>
            </a:extLst>
          </p:cNvPr>
          <p:cNvSpPr txBox="1"/>
          <p:nvPr/>
        </p:nvSpPr>
        <p:spPr>
          <a:xfrm>
            <a:off x="1915829" y="3740695"/>
            <a:ext cx="54515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Yellow line represents break even point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26E78F-AEF0-2302-FE14-651F6986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471" y="1038494"/>
            <a:ext cx="4488084" cy="270220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7A61072-AC8F-A95D-8028-5FB91EA59E76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27F1BA-959B-CE49-DE02-62AEA05EC390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A2B801-C0BE-E4C0-74D4-9908A5802904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79E665-B125-3C2C-E563-D19C5860C40A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DAC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45A1C7-8B8A-FF49-F349-AAAE16ED2B8F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324FC9-27D7-A497-2FB8-E1E99CD7118E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77CBFB9-ADD5-6AAF-1389-C8755FAB7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2" y="1038210"/>
            <a:ext cx="5603682" cy="270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94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430000" cy="1014761"/>
          </a:xfrm>
        </p:spPr>
        <p:txBody>
          <a:bodyPr/>
          <a:lstStyle/>
          <a:p>
            <a:r>
              <a:rPr lang="en-US"/>
              <a:t>Return on Investment for Airlines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2F4CC2F-1426-D7A2-88CA-668606765F31}"/>
              </a:ext>
            </a:extLst>
          </p:cNvPr>
          <p:cNvSpPr txBox="1">
            <a:spLocks/>
          </p:cNvSpPr>
          <p:nvPr/>
        </p:nvSpPr>
        <p:spPr>
          <a:xfrm>
            <a:off x="1787878" y="4391136"/>
            <a:ext cx="9426062" cy="17928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latin typeface="Roboto"/>
                <a:ea typeface="Roboto"/>
                <a:cs typeface="Roboto"/>
              </a:rPr>
              <a:t>Airline performs 693 Trips per year with a trip distance of 3200 </a:t>
            </a:r>
            <a:r>
              <a:rPr lang="en-US" sz="2200" err="1">
                <a:latin typeface="Roboto"/>
                <a:ea typeface="Roboto"/>
                <a:cs typeface="Roboto"/>
              </a:rPr>
              <a:t>nmi</a:t>
            </a:r>
            <a:endParaRPr lang="en-US" sz="2200">
              <a:latin typeface="Roboto"/>
              <a:ea typeface="Roboto"/>
              <a:cs typeface="Roboto"/>
            </a:endParaRPr>
          </a:p>
          <a:p>
            <a:r>
              <a:rPr lang="en-US" sz="2200">
                <a:latin typeface="Roboto"/>
                <a:ea typeface="Roboto"/>
                <a:cs typeface="Roboto"/>
              </a:rPr>
              <a:t>At the baseline value of </a:t>
            </a:r>
            <a:r>
              <a:rPr lang="en-US" sz="2200" b="1">
                <a:latin typeface="Roboto"/>
                <a:ea typeface="Roboto"/>
                <a:cs typeface="Roboto"/>
              </a:rPr>
              <a:t>.15773 </a:t>
            </a:r>
            <a:r>
              <a:rPr lang="en-US" sz="2200">
                <a:latin typeface="Roboto"/>
                <a:ea typeface="Roboto"/>
                <a:cs typeface="Roboto"/>
              </a:rPr>
              <a:t>Average Yield/RPM the airline return on investment is </a:t>
            </a:r>
            <a:r>
              <a:rPr lang="en-US" sz="2200" b="1">
                <a:latin typeface="Roboto"/>
                <a:ea typeface="Roboto"/>
                <a:cs typeface="Roboto"/>
              </a:rPr>
              <a:t>10%</a:t>
            </a:r>
            <a:r>
              <a:rPr lang="en-US" sz="2200">
                <a:latin typeface="Roboto"/>
                <a:ea typeface="Roboto"/>
                <a:cs typeface="Roboto"/>
              </a:rPr>
              <a:t> and the final aircraft price is </a:t>
            </a:r>
            <a:r>
              <a:rPr lang="en-US" sz="2200" b="1">
                <a:latin typeface="Roboto"/>
                <a:ea typeface="Roboto"/>
                <a:cs typeface="Roboto"/>
              </a:rPr>
              <a:t>$341.75 M </a:t>
            </a:r>
            <a:r>
              <a:rPr lang="en-US" sz="2200">
                <a:latin typeface="Roboto"/>
                <a:ea typeface="Roboto"/>
                <a:cs typeface="Roboto"/>
              </a:rPr>
              <a:t>USD (FY 2023)</a:t>
            </a:r>
          </a:p>
          <a:p>
            <a:r>
              <a:rPr lang="en-US" sz="2200">
                <a:latin typeface="Roboto"/>
                <a:ea typeface="Roboto"/>
                <a:cs typeface="Roboto"/>
              </a:rPr>
              <a:t>By reducing the acquisition price, thus the learning curve, the RPM  will decrease for the same ROI thus increasing the airlines profit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95B4FA-DD36-1744-FAB8-D3653C589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059" y="1086044"/>
            <a:ext cx="4619625" cy="2762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5914F9-1A51-E3DC-4E56-433A3501F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909" y="1086044"/>
            <a:ext cx="5124450" cy="27622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7E39BD-6B09-905A-0D2C-63743C63DAC1}"/>
              </a:ext>
            </a:extLst>
          </p:cNvPr>
          <p:cNvSpPr txBox="1"/>
          <p:nvPr/>
        </p:nvSpPr>
        <p:spPr>
          <a:xfrm>
            <a:off x="1696266" y="3820027"/>
            <a:ext cx="942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Dollars per available seat mile, a lower number implies greater efficiency or lower cost as it means the airline is spending less money to fly each seat one mile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4EFB57-19D2-A4E0-D1D9-F7827DAF21FD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AC9F05-3A0B-71E7-1798-0620D3B14308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AF8D99-1B7D-ED5F-BF48-762ADB3443EE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F0F1ED-051C-95D7-4FD1-E124DA588A83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DAC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950D13-D7C5-7373-AE83-127782F29B6E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F7A5FE-F1D3-50C2-5313-F7C5DA8DE3C5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633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77236D6-1EB1-465D-A459-72036A093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05098" y="2166451"/>
            <a:ext cx="2149370" cy="1612027"/>
          </a:xfrm>
          <a:prstGeom prst="rect">
            <a:avLst/>
          </a:prstGeom>
          <a:ln w="38100">
            <a:solidFill>
              <a:srgbClr val="B3A36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631DEDF4-97C6-6277-FBCF-4ED8688A1264}"/>
              </a:ext>
            </a:extLst>
          </p:cNvPr>
          <p:cNvSpPr txBox="1">
            <a:spLocks/>
          </p:cNvSpPr>
          <p:nvPr/>
        </p:nvSpPr>
        <p:spPr>
          <a:xfrm>
            <a:off x="-3810" y="-16204"/>
            <a:ext cx="12058650" cy="822960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rgbClr val="BFB37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>
                <a:solidFill>
                  <a:schemeClr val="tx2"/>
                </a:solidFill>
                <a:latin typeface="Roboto"/>
                <a:ea typeface="Roboto"/>
                <a:cs typeface="Roboto"/>
              </a:rPr>
              <a:t>Proposal Team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AD0D51-3877-49AA-1D9D-21A3F52F4CA5}"/>
              </a:ext>
            </a:extLst>
          </p:cNvPr>
          <p:cNvCxnSpPr/>
          <p:nvPr/>
        </p:nvCxnSpPr>
        <p:spPr>
          <a:xfrm>
            <a:off x="-3810" y="810683"/>
            <a:ext cx="12195810" cy="0"/>
          </a:xfrm>
          <a:prstGeom prst="line">
            <a:avLst/>
          </a:prstGeom>
          <a:ln w="38100">
            <a:solidFill>
              <a:srgbClr val="A492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AEF460-29B5-E9A2-C286-1150CD70F0DC}"/>
              </a:ext>
            </a:extLst>
          </p:cNvPr>
          <p:cNvSpPr txBox="1"/>
          <p:nvPr/>
        </p:nvSpPr>
        <p:spPr>
          <a:xfrm>
            <a:off x="3755606" y="4204392"/>
            <a:ext cx="186419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Roboto"/>
                <a:ea typeface="Roboto"/>
                <a:cs typeface="Roboto"/>
              </a:rPr>
              <a:t>Worren Hu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0E1F5B-9A86-F38D-4C82-598E8054E331}"/>
              </a:ext>
            </a:extLst>
          </p:cNvPr>
          <p:cNvSpPr txBox="1"/>
          <p:nvPr/>
        </p:nvSpPr>
        <p:spPr>
          <a:xfrm>
            <a:off x="5549927" y="4204392"/>
            <a:ext cx="388682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Roboto"/>
                <a:ea typeface="Roboto"/>
                <a:cs typeface="Roboto"/>
              </a:rPr>
              <a:t>Will Cooperider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75FB55-B571-35AB-933D-3DFD7EADE97B}"/>
              </a:ext>
            </a:extLst>
          </p:cNvPr>
          <p:cNvSpPr txBox="1"/>
          <p:nvPr/>
        </p:nvSpPr>
        <p:spPr>
          <a:xfrm>
            <a:off x="622712" y="4204392"/>
            <a:ext cx="252366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Roboto"/>
                <a:ea typeface="Roboto"/>
                <a:cs typeface="Roboto"/>
              </a:rPr>
              <a:t>Noor Ladha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02D04-6F2D-ED4D-2744-F7F4D4A7DBDD}"/>
              </a:ext>
            </a:extLst>
          </p:cNvPr>
          <p:cNvSpPr txBox="1"/>
          <p:nvPr/>
        </p:nvSpPr>
        <p:spPr>
          <a:xfrm>
            <a:off x="9007613" y="4204392"/>
            <a:ext cx="252366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Roboto"/>
                <a:ea typeface="Roboto"/>
                <a:cs typeface="Roboto"/>
              </a:rPr>
              <a:t>Vishnu Sankar</a:t>
            </a:r>
          </a:p>
        </p:txBody>
      </p:sp>
      <p:pic>
        <p:nvPicPr>
          <p:cNvPr id="16" name="Picture Placeholder 1" descr="A person in a suit and tie&#10;&#10;Description automatically generated">
            <a:extLst>
              <a:ext uri="{FF2B5EF4-FFF2-40B4-BE49-F238E27FC236}">
                <a16:creationId xmlns:a16="http://schemas.microsoft.com/office/drawing/2014/main" id="{30F91C22-F544-D9CC-5D7D-9EF7C4B3CD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" b="22"/>
          <a:stretch/>
        </p:blipFill>
        <p:spPr>
          <a:xfrm>
            <a:off x="3846072" y="1902291"/>
            <a:ext cx="1684020" cy="2105025"/>
          </a:xfrm>
          <a:prstGeom prst="rect">
            <a:avLst/>
          </a:prstGeom>
          <a:ln w="38100" cap="sq">
            <a:solidFill>
              <a:srgbClr val="B3A369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40191A-2084-53E7-B57B-5AF510C7D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9413" y="6191252"/>
            <a:ext cx="1221627" cy="452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7036BB-C7B8-45DB-3A8A-F5404AEBB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927" y="1902291"/>
            <a:ext cx="1612027" cy="2063344"/>
          </a:xfrm>
          <a:prstGeom prst="rect">
            <a:avLst/>
          </a:prstGeom>
          <a:ln w="38100">
            <a:solidFill>
              <a:srgbClr val="B3A36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E7776E5-B7D1-840E-1E06-93A4C6F1F715}"/>
              </a:ext>
            </a:extLst>
          </p:cNvPr>
          <p:cNvGrpSpPr/>
          <p:nvPr/>
        </p:nvGrpSpPr>
        <p:grpSpPr>
          <a:xfrm>
            <a:off x="9506204" y="1878048"/>
            <a:ext cx="1612027" cy="2111829"/>
            <a:chOff x="3908221" y="1897854"/>
            <a:chExt cx="1612027" cy="21118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054C0-0EBE-B92C-DDA4-6370BD9C37A3}"/>
                </a:ext>
              </a:extLst>
            </p:cNvPr>
            <p:cNvSpPr/>
            <p:nvPr/>
          </p:nvSpPr>
          <p:spPr>
            <a:xfrm>
              <a:off x="3908221" y="1897854"/>
              <a:ext cx="1612027" cy="2111829"/>
            </a:xfrm>
            <a:prstGeom prst="rect">
              <a:avLst/>
            </a:prstGeom>
            <a:noFill/>
            <a:ln w="38100">
              <a:solidFill>
                <a:srgbClr val="B3A36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1975DC4B-FBD1-1C4C-E334-A060E2EB8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3984" y="1930006"/>
              <a:ext cx="1564072" cy="2067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776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9E861-2031-A7DC-A0CC-E088464D2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Design Space Exploration</a:t>
            </a:r>
            <a:endParaRPr lang="en-US"/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0CFA7490-56CC-DC59-135B-7BCECDA941F6}"/>
              </a:ext>
            </a:extLst>
          </p:cNvPr>
          <p:cNvSpPr/>
          <p:nvPr/>
        </p:nvSpPr>
        <p:spPr>
          <a:xfrm>
            <a:off x="383683" y="1515950"/>
            <a:ext cx="2747492" cy="81566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Arial"/>
              </a:rPr>
              <a:t>Design Variables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FE2BD168-ACD3-6988-3770-9B4CFC3E2521}"/>
              </a:ext>
            </a:extLst>
          </p:cNvPr>
          <p:cNvSpPr/>
          <p:nvPr/>
        </p:nvSpPr>
        <p:spPr>
          <a:xfrm>
            <a:off x="3345824" y="1515950"/>
            <a:ext cx="2747492" cy="81566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Arial"/>
              </a:rPr>
              <a:t>Design of Experiments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2B171F9-E9EF-C644-1434-0705DAA919E7}"/>
              </a:ext>
            </a:extLst>
          </p:cNvPr>
          <p:cNvSpPr/>
          <p:nvPr/>
        </p:nvSpPr>
        <p:spPr>
          <a:xfrm>
            <a:off x="6200641" y="1515950"/>
            <a:ext cx="2747492" cy="81566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Arial"/>
              </a:rPr>
              <a:t>Surrogate Models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A845726D-79B6-915A-F9BF-FE9EE12F4FFC}"/>
              </a:ext>
            </a:extLst>
          </p:cNvPr>
          <p:cNvSpPr/>
          <p:nvPr/>
        </p:nvSpPr>
        <p:spPr>
          <a:xfrm>
            <a:off x="9012528" y="1515950"/>
            <a:ext cx="2747492" cy="81566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Arial"/>
              </a:rPr>
              <a:t>Checking for goodness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FB1E1CC7-5FC4-8D56-F83D-CB1C822242EA}"/>
              </a:ext>
            </a:extLst>
          </p:cNvPr>
          <p:cNvSpPr/>
          <p:nvPr/>
        </p:nvSpPr>
        <p:spPr>
          <a:xfrm>
            <a:off x="11660746" y="2641509"/>
            <a:ext cx="440028" cy="955183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7AF2CFB0-B1F1-47F8-871E-8C1C0440B978}"/>
              </a:ext>
            </a:extLst>
          </p:cNvPr>
          <p:cNvSpPr/>
          <p:nvPr/>
        </p:nvSpPr>
        <p:spPr>
          <a:xfrm>
            <a:off x="6197600" y="3906591"/>
            <a:ext cx="2747492" cy="884484"/>
          </a:xfrm>
          <a:prstGeom prst="chevron">
            <a:avLst/>
          </a:prstGeom>
          <a:scene3d>
            <a:camera prst="orthographicFront">
              <a:rot lat="0" lon="10799999" rev="0"/>
            </a:camera>
            <a:lightRig rig="contrasting" dir="t"/>
          </a:scene3d>
          <a:sp3d extrusionH="76200" contourW="12700">
            <a:extrusionClr>
              <a:srgbClr val="DCCC6A"/>
            </a:extrusionClr>
            <a:contourClr>
              <a:srgbClr val="DCCC6A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Economic Design Space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CFDDB15C-01CD-4A63-B0BE-80B94690A0C1}"/>
              </a:ext>
            </a:extLst>
          </p:cNvPr>
          <p:cNvSpPr/>
          <p:nvPr/>
        </p:nvSpPr>
        <p:spPr>
          <a:xfrm>
            <a:off x="3345824" y="3906591"/>
            <a:ext cx="2747492" cy="884484"/>
          </a:xfrm>
          <a:prstGeom prst="chevron">
            <a:avLst/>
          </a:prstGeom>
          <a:scene3d>
            <a:camera prst="orthographicFront">
              <a:rot lat="0" lon="10799999" rev="0"/>
            </a:camera>
            <a:lightRig rig="contrasting" dir="t"/>
          </a:scene3d>
          <a:sp3d extrusionH="76200" contourW="12700">
            <a:extrusionClr>
              <a:srgbClr val="DCCC6A"/>
            </a:extrusionClr>
            <a:contourClr>
              <a:srgbClr val="DCCC6A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Optimized Baseline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41E15719-1714-4320-91AA-9A0A2EEB17A7}"/>
              </a:ext>
            </a:extLst>
          </p:cNvPr>
          <p:cNvSpPr/>
          <p:nvPr/>
        </p:nvSpPr>
        <p:spPr>
          <a:xfrm>
            <a:off x="383683" y="3906591"/>
            <a:ext cx="2747492" cy="884484"/>
          </a:xfrm>
          <a:prstGeom prst="chevron">
            <a:avLst/>
          </a:prstGeom>
          <a:scene3d>
            <a:camera prst="orthographicFront">
              <a:rot lat="0" lon="10799999" rev="0"/>
            </a:camera>
            <a:lightRig rig="contrasting" dir="t"/>
          </a:scene3d>
          <a:sp3d extrusionH="76200" contourW="12700">
            <a:extrusionClr>
              <a:srgbClr val="DCCC6A"/>
            </a:extrusionClr>
            <a:contourClr>
              <a:srgbClr val="DCCC6A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Feasible Space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34B1B0E2-0666-4BB9-9BF0-FD8F2672756A}"/>
              </a:ext>
            </a:extLst>
          </p:cNvPr>
          <p:cNvSpPr/>
          <p:nvPr/>
        </p:nvSpPr>
        <p:spPr>
          <a:xfrm>
            <a:off x="9063508" y="3906591"/>
            <a:ext cx="2747492" cy="884484"/>
          </a:xfrm>
          <a:prstGeom prst="chevron">
            <a:avLst/>
          </a:prstGeom>
          <a:scene3d>
            <a:camera prst="orthographicFront">
              <a:rot lat="0" lon="10799999" rev="0"/>
            </a:camera>
            <a:lightRig rig="contrasting" dir="t"/>
          </a:scene3d>
          <a:sp3d extrusionH="76200" contourW="12700">
            <a:extrusionClr>
              <a:srgbClr val="DCCC6A"/>
            </a:extrusionClr>
            <a:contourClr>
              <a:srgbClr val="DCCC6A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Performance Design Space</a:t>
            </a:r>
          </a:p>
        </p:txBody>
      </p:sp>
    </p:spTree>
    <p:extLst>
      <p:ext uri="{BB962C8B-B14F-4D97-AF65-F5344CB8AC3E}">
        <p14:creationId xmlns:p14="http://schemas.microsoft.com/office/powerpoint/2010/main" val="878801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849" y="4934428"/>
            <a:ext cx="5159255" cy="4225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11 variables in total</a:t>
            </a:r>
          </a:p>
          <a:p>
            <a:pPr lvl="1"/>
            <a:r>
              <a:rPr lang="en-US" sz="1800">
                <a:latin typeface="Roboto"/>
                <a:ea typeface="Roboto"/>
                <a:cs typeface="Roboto"/>
              </a:rPr>
              <a:t>Each with an appropriate range</a:t>
            </a:r>
          </a:p>
          <a:p>
            <a:pPr lvl="1"/>
            <a:r>
              <a:rPr lang="en-US" sz="1800">
                <a:latin typeface="Roboto"/>
                <a:ea typeface="Roboto"/>
                <a:cs typeface="Roboto"/>
              </a:rPr>
              <a:t>Determined according to the baseline values</a:t>
            </a:r>
          </a:p>
          <a:p>
            <a:pPr lvl="1"/>
            <a:r>
              <a:rPr lang="en-US" sz="1800">
                <a:latin typeface="Roboto"/>
                <a:ea typeface="Roboto"/>
                <a:cs typeface="Roboto"/>
              </a:rPr>
              <a:t>Mostly are related to geometric or propulsive features</a:t>
            </a:r>
          </a:p>
          <a:p>
            <a:pPr lvl="1"/>
            <a:endParaRPr lang="en-US" sz="1800"/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736" y="-561"/>
            <a:ext cx="11430000" cy="1014761"/>
          </a:xfrm>
        </p:spPr>
        <p:txBody>
          <a:bodyPr/>
          <a:lstStyle/>
          <a:p>
            <a:r>
              <a:rPr lang="en-US"/>
              <a:t>Design Variable</a:t>
            </a:r>
            <a:r>
              <a:rPr lang="en-US" altLang="zh-CN"/>
              <a:t>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D0DA7-D043-4A03-BCF9-9DEBA009B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2"/>
          <a:stretch/>
        </p:blipFill>
        <p:spPr>
          <a:xfrm>
            <a:off x="2650406" y="712617"/>
            <a:ext cx="7648575" cy="422565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AACD0DF-8E34-5F36-B5A5-B62D35483EA0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936987-572D-D810-4292-D0E9C7A3A667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A16F008-0207-1E30-7F11-4E060AEE2ED6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EDCB5A-F38C-463F-4591-F51B15DB8201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DAC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5EBDC1-E91D-2DF7-DFC9-82B2E800F0ED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9BCBA3-41AE-60AE-15AC-D580D1D2933D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9967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406FC3-098D-47D8-8A6E-779DFC0AE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572" y="1215485"/>
            <a:ext cx="10171416" cy="422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The constraint is 5000 cases of experiments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And all 11 design variables are continuous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Full factorial design is impossible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The design variables are fed into Environment Design Space to simulate their impacts on other variables.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The solution is a mixture of designs: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Edge cases: exploring the corner points, edges, and surfaces (3</a:t>
            </a:r>
            <a:r>
              <a:rPr lang="en-US" baseline="30000">
                <a:latin typeface="Roboto"/>
                <a:ea typeface="Roboto"/>
                <a:cs typeface="Roboto"/>
              </a:rPr>
              <a:t>rd</a:t>
            </a:r>
            <a:r>
              <a:rPr lang="en-US">
                <a:latin typeface="Roboto"/>
                <a:ea typeface="Roboto"/>
                <a:cs typeface="Roboto"/>
              </a:rPr>
              <a:t> order relations)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Interior cases: random space filling points generated by Latin Hypercube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154969-2B3D-4692-8E82-253857B99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of Experiments with 11 Design Variables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86F83-B9F2-474F-B5A2-E22022B58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60" y="4242113"/>
            <a:ext cx="2812498" cy="2521641"/>
          </a:xfrm>
          <a:prstGeom prst="rect">
            <a:avLst/>
          </a:prstGeom>
        </p:spPr>
      </p:pic>
      <p:pic>
        <p:nvPicPr>
          <p:cNvPr id="2" name="Picture 1" descr="A black and white text&#10;&#10;Description automatically generated">
            <a:extLst>
              <a:ext uri="{FF2B5EF4-FFF2-40B4-BE49-F238E27FC236}">
                <a16:creationId xmlns:a16="http://schemas.microsoft.com/office/drawing/2014/main" id="{109338EE-3816-AA99-DCC2-868B326D6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806" y="4274868"/>
            <a:ext cx="6288157" cy="164339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F3F30-8DCF-4F72-E5B2-39D8F6749AE2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147EBC-DF6E-79D4-A236-8B3A5D7D661C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89FB8F-E4DA-F604-BD9A-E117BABC7B14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B3A02C-702C-746B-9D86-2AB011D2FE07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DAC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70DC4F-443D-840E-8C0B-E7FA2E7E2AA7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E16E5A-6002-6E4C-EF8D-CAF307846580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0267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477E8-DE06-4BE5-A8D8-F6F514B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Surrogate Models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7247E-4985-4293-96A4-E053E2FBB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0306" y="1318225"/>
            <a:ext cx="3954365" cy="42256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Response Surface Methodology(RSM)</a:t>
            </a:r>
          </a:p>
          <a:p>
            <a:pPr lvl="1"/>
            <a:r>
              <a:rPr lang="en-US" altLang="zh-CN">
                <a:latin typeface="Roboto"/>
                <a:ea typeface="Roboto"/>
                <a:cs typeface="Roboto"/>
              </a:rPr>
              <a:t>Easy to set up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Capable of building most surrogate models</a:t>
            </a:r>
            <a:endParaRPr lang="en-US"/>
          </a:p>
          <a:p>
            <a:r>
              <a:rPr lang="en-US">
                <a:latin typeface="Roboto"/>
                <a:ea typeface="Roboto"/>
                <a:cs typeface="Roboto"/>
              </a:rPr>
              <a:t>Artificial Neutral Net(ANN)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Handle what remains(</a:t>
            </a:r>
            <a:r>
              <a:rPr lang="en-US" b="0" i="0">
                <a:effectLst/>
                <a:latin typeface="Arial"/>
                <a:ea typeface="Roboto"/>
                <a:cs typeface="Roboto"/>
              </a:rPr>
              <a:t>Balanced take-off field length, or FAR_TOFL</a:t>
            </a:r>
            <a:r>
              <a:rPr lang="en-US">
                <a:latin typeface="Roboto"/>
                <a:ea typeface="Roboto"/>
                <a:cs typeface="Roboto"/>
              </a:rPr>
              <a:t>)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Adequacy checked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54305-2FD7-4BE0-95C0-12A3874AC2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3D70A-B3A9-4BBD-A7A4-8B613BD6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547079"/>
            <a:ext cx="6246718" cy="548599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A7AEE7A-13F2-C0F4-6543-CDBEBA8170E1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A968E5-766D-34E2-32FC-14A2B645F4BF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DC1E11-D8CC-6B82-782C-7FC70CD051AA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028AB4-9EFF-CF76-08B3-E9300D8EDB95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DAC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11F48A-9FE9-99D4-A35A-8C2F21DB0BF0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28CDA9-2947-9209-3E37-14820E0EA430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7464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8573" y="804519"/>
            <a:ext cx="4840413" cy="3437965"/>
          </a:xfrm>
        </p:spPr>
        <p:txBody>
          <a:bodyPr>
            <a:normAutofit lnSpcReduction="10000"/>
          </a:bodyPr>
          <a:lstStyle/>
          <a:p>
            <a:r>
              <a:rPr lang="en-US"/>
              <a:t>No feasible design space for approach speed(</a:t>
            </a:r>
            <a:r>
              <a:rPr lang="en-US" err="1"/>
              <a:t>field_VAPP</a:t>
            </a:r>
            <a:r>
              <a:rPr lang="en-US"/>
              <a:t>) and operating empty weight(OEW)</a:t>
            </a:r>
          </a:p>
          <a:p>
            <a:pPr lvl="1"/>
            <a:r>
              <a:rPr lang="en-US"/>
              <a:t>Contour plot(TWR/WSR) is shown</a:t>
            </a:r>
          </a:p>
          <a:p>
            <a:pPr lvl="1"/>
            <a:r>
              <a:rPr lang="en-US"/>
              <a:t>If NO new technology infused, constraints need to be relaxed</a:t>
            </a:r>
          </a:p>
          <a:p>
            <a:pPr lvl="2"/>
            <a:r>
              <a:rPr lang="en-US" b="0" i="0">
                <a:effectLst/>
                <a:latin typeface="Arial" panose="020B0604020202020204" pitchFamily="34" charset="0"/>
              </a:rPr>
              <a:t>Approach Speed - Reduce by 7.5% instead of 15%</a:t>
            </a:r>
            <a:endParaRPr lang="en-US"/>
          </a:p>
          <a:p>
            <a:pPr lvl="2"/>
            <a:r>
              <a:rPr lang="en-US" b="0" i="0">
                <a:effectLst/>
                <a:latin typeface="Arial" panose="020B0604020202020204" pitchFamily="34" charset="0"/>
              </a:rPr>
              <a:t>Operating Empty Weight - Reduce by 12.5% instead of 25%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81" y="-30447"/>
            <a:ext cx="11430000" cy="1014761"/>
          </a:xfrm>
        </p:spPr>
        <p:txBody>
          <a:bodyPr/>
          <a:lstStyle/>
          <a:p>
            <a:r>
              <a:rPr lang="en-US"/>
              <a:t>Performance Design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4778B-A24A-4C64-A8E6-C3951D7BB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23" r="24794"/>
          <a:stretch/>
        </p:blipFill>
        <p:spPr>
          <a:xfrm>
            <a:off x="7334250" y="389457"/>
            <a:ext cx="4248150" cy="38452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7EA021-4838-40DB-A4DC-BCADE09D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989" y="4376970"/>
            <a:ext cx="2938722" cy="23900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6DC514-3BB3-4F75-9176-6960DED5725E}"/>
              </a:ext>
            </a:extLst>
          </p:cNvPr>
          <p:cNvSpPr txBox="1"/>
          <p:nvPr/>
        </p:nvSpPr>
        <p:spPr>
          <a:xfrm rot="2775647">
            <a:off x="2459980" y="5612161"/>
            <a:ext cx="29387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  <a:ea typeface="黑体"/>
              </a:rPr>
              <a:t>NO Feasibl</a:t>
            </a:r>
            <a:r>
              <a:rPr lang="en-US" altLang="zh-CN" b="1">
                <a:solidFill>
                  <a:srgbClr val="FF0000"/>
                </a:solidFill>
                <a:latin typeface="Arial"/>
                <a:ea typeface="黑体"/>
                <a:cs typeface="Arial"/>
              </a:rPr>
              <a:t>e Spac</a:t>
            </a:r>
            <a:r>
              <a:rPr lang="en-US" altLang="zh-CN" b="1">
                <a:solidFill>
                  <a:srgbClr val="FF0000"/>
                </a:solidFill>
                <a:ea typeface="黑体"/>
              </a:rPr>
              <a:t>e</a:t>
            </a:r>
            <a:endParaRPr lang="en-US" b="1">
              <a:solidFill>
                <a:srgbClr val="FF0000"/>
              </a:solidFill>
              <a:ea typeface="黑体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EA4E36-AE86-44CF-9E02-AEE78E0A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206" y="4376970"/>
            <a:ext cx="2938722" cy="23900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ECF1ED-20CB-42BB-9536-3C40CDABC020}"/>
              </a:ext>
            </a:extLst>
          </p:cNvPr>
          <p:cNvSpPr txBox="1"/>
          <p:nvPr/>
        </p:nvSpPr>
        <p:spPr>
          <a:xfrm rot="2775647">
            <a:off x="5866991" y="5612161"/>
            <a:ext cx="293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NO Feasible Space</a:t>
            </a:r>
            <a:endParaRPr lang="en-US" b="1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36DF83-3259-487D-8E7D-ABC63D236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424" y="4376970"/>
            <a:ext cx="2938722" cy="23750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BBAB16-C7D4-4FA1-BF0D-D18CBBA5C09D}"/>
              </a:ext>
            </a:extLst>
          </p:cNvPr>
          <p:cNvSpPr txBox="1"/>
          <p:nvPr/>
        </p:nvSpPr>
        <p:spPr>
          <a:xfrm rot="2775647">
            <a:off x="9133667" y="5415240"/>
            <a:ext cx="293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Limited Feasible Space</a:t>
            </a:r>
            <a:endParaRPr lang="en-US" b="1">
              <a:solidFill>
                <a:srgbClr val="FF0000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628D37-68BB-5BB2-6659-847AE3BD6638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2B7B0C-3BDE-D86E-F8B7-646A7A520D03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F7EFDB-A492-5B61-311F-CC8F5BD9D19C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5340C6-3C0F-DB3A-F222-4C7D3660B239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DAC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CD88F8-9313-8223-EECB-AEB3441DFC48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9A89E9-FEA5-8F6D-D4E7-CA17A039A20E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7132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1922" y="915822"/>
            <a:ext cx="5516218" cy="422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>
                <a:effectLst/>
                <a:latin typeface="Arial" panose="020B0604020202020204" pitchFamily="34" charset="0"/>
              </a:rPr>
              <a:t>A feasible space exists for the economics contour plot</a:t>
            </a:r>
            <a:endParaRPr lang="en-US"/>
          </a:p>
          <a:p>
            <a:pPr lvl="1"/>
            <a:r>
              <a:rPr lang="en-US"/>
              <a:t>Contour plot(TWR/WSR) is shown</a:t>
            </a:r>
          </a:p>
          <a:p>
            <a:pPr lvl="1"/>
            <a:r>
              <a:rPr lang="en-US" altLang="zh-CN">
                <a:latin typeface="Roboto"/>
                <a:ea typeface="Roboto"/>
                <a:cs typeface="Roboto"/>
              </a:rPr>
              <a:t>No feasible design space(exact equality values) for:</a:t>
            </a:r>
            <a:endParaRPr lang="en-US">
              <a:latin typeface="Roboto"/>
              <a:ea typeface="Roboto"/>
              <a:cs typeface="Roboto"/>
            </a:endParaRPr>
          </a:p>
          <a:p>
            <a:pPr lvl="2"/>
            <a:r>
              <a:rPr lang="en-US" b="0" i="0">
                <a:effectLst/>
                <a:latin typeface="Arial" panose="020B0604020202020204" pitchFamily="34" charset="0"/>
              </a:rPr>
              <a:t>direct operating costs plus interest(DOC_I)</a:t>
            </a:r>
          </a:p>
          <a:p>
            <a:pPr lvl="2"/>
            <a:r>
              <a:rPr lang="en-US" b="0" i="0">
                <a:effectLst/>
                <a:latin typeface="Arial" panose="020B0604020202020204" pitchFamily="34" charset="0"/>
              </a:rPr>
              <a:t>average unit cost plus spares (</a:t>
            </a:r>
            <a:r>
              <a:rPr lang="en-US" b="0" i="0" err="1">
                <a:effectLst/>
                <a:latin typeface="Arial" panose="020B0604020202020204" pitchFamily="34" charset="0"/>
              </a:rPr>
              <a:t>Avg_UnitCostSpares</a:t>
            </a:r>
            <a:r>
              <a:rPr lang="en-US" b="0" i="0">
                <a:effectLst/>
                <a:latin typeface="Arial" panose="020B0604020202020204" pitchFamily="34" charset="0"/>
              </a:rPr>
              <a:t>)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81" y="-30447"/>
            <a:ext cx="11430000" cy="1014761"/>
          </a:xfrm>
        </p:spPr>
        <p:txBody>
          <a:bodyPr/>
          <a:lstStyle/>
          <a:p>
            <a:r>
              <a:rPr lang="en-US"/>
              <a:t>Economics Design Space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1B578-7DCD-6E63-4081-3915A6F434D0}"/>
              </a:ext>
            </a:extLst>
          </p:cNvPr>
          <p:cNvGrpSpPr/>
          <p:nvPr/>
        </p:nvGrpSpPr>
        <p:grpSpPr>
          <a:xfrm>
            <a:off x="7438396" y="3575512"/>
            <a:ext cx="3928908" cy="3722491"/>
            <a:chOff x="3164570" y="4271249"/>
            <a:chExt cx="3100648" cy="296049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F2C6DD-6E87-409A-927E-F40E958C5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4570" y="4271249"/>
              <a:ext cx="3100648" cy="250589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10D12-5F68-4732-87EC-551E15E4286B}"/>
                </a:ext>
              </a:extLst>
            </p:cNvPr>
            <p:cNvSpPr txBox="1"/>
            <p:nvPr/>
          </p:nvSpPr>
          <p:spPr>
            <a:xfrm rot="2775647">
              <a:off x="3694180" y="5577713"/>
              <a:ext cx="2938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FF0000"/>
                  </a:solidFill>
                </a:rPr>
                <a:t>NO Feasible Space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DAA6E8E-4BE5-85F3-00DF-BEC468D65C9A}"/>
              </a:ext>
            </a:extLst>
          </p:cNvPr>
          <p:cNvGrpSpPr/>
          <p:nvPr/>
        </p:nvGrpSpPr>
        <p:grpSpPr>
          <a:xfrm>
            <a:off x="7435827" y="240438"/>
            <a:ext cx="3917863" cy="3733474"/>
            <a:chOff x="6265218" y="4282351"/>
            <a:chExt cx="3100646" cy="294938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DE7E56-8BD7-4D6F-8089-FD6E25360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218" y="4282351"/>
              <a:ext cx="3100646" cy="250589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ACF073-EEFD-4CAE-BDEA-4D4FB8A9B19C}"/>
                </a:ext>
              </a:extLst>
            </p:cNvPr>
            <p:cNvSpPr txBox="1"/>
            <p:nvPr/>
          </p:nvSpPr>
          <p:spPr>
            <a:xfrm rot="2775647">
              <a:off x="6636884" y="5577712"/>
              <a:ext cx="2938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FF0000"/>
                  </a:solidFill>
                </a:rPr>
                <a:t>NO Feasible Space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68013D-9B86-BEEF-961D-54FED0088437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30BB5A-81B9-97F1-9FB1-5AA4E042131F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F64EAC-FE37-FEDB-EA3D-349FF87C72E1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E16DD9-C50A-52F2-C8A7-978CBB82C5B1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DAC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132CC8-B0D0-35F1-15A2-07758D121CE6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B47413-ECC2-4855-05E8-549DA3BD66FD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2985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Optimized Baseline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46194" y="1215483"/>
            <a:ext cx="4348207" cy="42256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Roboto"/>
                <a:ea typeface="Roboto"/>
                <a:cs typeface="Roboto"/>
              </a:rPr>
              <a:t>Comparing with original baseline values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Optimized Baseline values</a:t>
            </a:r>
          </a:p>
          <a:p>
            <a:pPr lvl="2"/>
            <a:r>
              <a:rPr lang="en-US">
                <a:latin typeface="Roboto"/>
                <a:ea typeface="Roboto"/>
                <a:cs typeface="Roboto"/>
              </a:rPr>
              <a:t>7 of 11 design variables are set to the corresponding minimum</a:t>
            </a:r>
          </a:p>
          <a:p>
            <a:pPr lvl="2"/>
            <a:r>
              <a:rPr lang="en-US">
                <a:latin typeface="Roboto"/>
                <a:ea typeface="Roboto"/>
                <a:cs typeface="Roboto"/>
              </a:rPr>
              <a:t>2 of 3 remaining variables get reduced</a:t>
            </a:r>
          </a:p>
          <a:p>
            <a:pPr lvl="2"/>
            <a:r>
              <a:rPr lang="en-US">
                <a:latin typeface="Roboto"/>
                <a:ea typeface="Roboto"/>
                <a:cs typeface="Roboto"/>
              </a:rPr>
              <a:t>Only 1 variable(LPCPR) get increased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D3CBC6F-E67B-4BB6-A333-F3D0944E4C0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51650526"/>
              </p:ext>
            </p:extLst>
          </p:nvPr>
        </p:nvGraphicFramePr>
        <p:xfrm>
          <a:off x="5994402" y="1216025"/>
          <a:ext cx="581659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866">
                  <a:extLst>
                    <a:ext uri="{9D8B030D-6E8A-4147-A177-3AD203B41FA5}">
                      <a16:colId xmlns:a16="http://schemas.microsoft.com/office/drawing/2014/main" val="2529623822"/>
                    </a:ext>
                  </a:extLst>
                </a:gridCol>
                <a:gridCol w="1938866">
                  <a:extLst>
                    <a:ext uri="{9D8B030D-6E8A-4147-A177-3AD203B41FA5}">
                      <a16:colId xmlns:a16="http://schemas.microsoft.com/office/drawing/2014/main" val="319786157"/>
                    </a:ext>
                  </a:extLst>
                </a:gridCol>
                <a:gridCol w="1938866">
                  <a:extLst>
                    <a:ext uri="{9D8B030D-6E8A-4147-A177-3AD203B41FA5}">
                      <a16:colId xmlns:a16="http://schemas.microsoft.com/office/drawing/2014/main" val="4215541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Design Variable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Baseline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Optimized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87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129.08 lb/ft</a:t>
                      </a:r>
                      <a:r>
                        <a:rPr lang="en-US" baseline="30000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115 lb/ft</a:t>
                      </a:r>
                      <a:r>
                        <a:rPr lang="en-US" baseline="30000">
                          <a:solidFill>
                            <a:srgbClr val="00B050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rgbClr val="00B050"/>
                          </a:solidFill>
                        </a:rPr>
                        <a:t> (MIN)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07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0.2966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0.28(MIN)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670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8.091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7(MIN)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54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0.2458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0.2(MIN)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57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0.1095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0.09329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29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SWEEP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30.73 deg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27 deg (MIN)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109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ARHT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3(MIN)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98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ARVT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1(MIN)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486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1.645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1.576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264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LPCPR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1.681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3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HPCPR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156452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5D6AF5C2-6469-E212-9053-19BDDDA26E12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7D59F4-D92F-8D79-91E9-C26468B95DEC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89AFC7-D877-D2B4-71EF-D8177DD4B812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E63290-8CCA-BFE7-C768-ADDE73813190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DAC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667884-2FD3-10A2-FB27-553ADADC8A4C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518356-C27B-ADFB-C987-BD1E1AC4CFB5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4768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2D28-0BBE-C130-46F5-7474A930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Compare the Baselines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12BBA27-958C-00E7-7D12-AC5D8514F66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40913188"/>
              </p:ext>
            </p:extLst>
          </p:nvPr>
        </p:nvGraphicFramePr>
        <p:xfrm>
          <a:off x="1969699" y="1265207"/>
          <a:ext cx="9841302" cy="458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6821">
                  <a:extLst>
                    <a:ext uri="{9D8B030D-6E8A-4147-A177-3AD203B41FA5}">
                      <a16:colId xmlns:a16="http://schemas.microsoft.com/office/drawing/2014/main" val="895927436"/>
                    </a:ext>
                  </a:extLst>
                </a:gridCol>
                <a:gridCol w="2179979">
                  <a:extLst>
                    <a:ext uri="{9D8B030D-6E8A-4147-A177-3AD203B41FA5}">
                      <a16:colId xmlns:a16="http://schemas.microsoft.com/office/drawing/2014/main" val="4023180148"/>
                    </a:ext>
                  </a:extLst>
                </a:gridCol>
                <a:gridCol w="2452251">
                  <a:extLst>
                    <a:ext uri="{9D8B030D-6E8A-4147-A177-3AD203B41FA5}">
                      <a16:colId xmlns:a16="http://schemas.microsoft.com/office/drawing/2014/main" val="105452757"/>
                    </a:ext>
                  </a:extLst>
                </a:gridCol>
                <a:gridCol w="2452251">
                  <a:extLst>
                    <a:ext uri="{9D8B030D-6E8A-4147-A177-3AD203B41FA5}">
                      <a16:colId xmlns:a16="http://schemas.microsoft.com/office/drawing/2014/main" val="436185169"/>
                    </a:ext>
                  </a:extLst>
                </a:gridCol>
              </a:tblGrid>
              <a:tr h="394135">
                <a:tc>
                  <a:txBody>
                    <a:bodyPr/>
                    <a:lstStyle/>
                    <a:p>
                      <a:r>
                        <a:rPr lang="en-US"/>
                        <a:t>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Optimized baseline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Percentage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94260"/>
                  </a:ext>
                </a:extLst>
              </a:tr>
              <a:tr h="3941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fieldVAPP [ft/s]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136.6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Arial"/>
                        </a:rPr>
                        <a:t>-5.8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943616327"/>
                  </a:ext>
                </a:extLst>
              </a:tr>
              <a:tr h="3941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FAR_TOFL [ft]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9690.44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9442.25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Arial"/>
                        </a:rPr>
                        <a:t>-2.6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851132922"/>
                  </a:ext>
                </a:extLst>
              </a:tr>
              <a:tr h="394136">
                <a:tc>
                  <a:txBody>
                    <a:bodyPr/>
                    <a:lstStyle/>
                    <a:p>
                      <a:r>
                        <a:rPr lang="en-US"/>
                        <a:t>OEW [lb]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198440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202356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+2.0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840494626"/>
                  </a:ext>
                </a:extLst>
              </a:tr>
              <a:tr h="394136">
                <a:tc>
                  <a:txBody>
                    <a:bodyPr/>
                    <a:lstStyle/>
                    <a:p>
                      <a:r>
                        <a:rPr lang="en-US"/>
                        <a:t>Wing_Span [ft]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154.77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153.93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Arial"/>
                        </a:rPr>
                        <a:t>-0.5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169419574"/>
                  </a:ext>
                </a:extLst>
              </a:tr>
              <a:tr h="394136">
                <a:tc>
                  <a:txBody>
                    <a:bodyPr/>
                    <a:lstStyle/>
                    <a:p>
                      <a:r>
                        <a:rPr lang="en-US"/>
                        <a:t>dPfooNOx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50.338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42.1177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Arial"/>
                        </a:rPr>
                        <a:t>-16.3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66314955"/>
                  </a:ext>
                </a:extLst>
              </a:tr>
              <a:tr h="394136">
                <a:tc>
                  <a:txBody>
                    <a:bodyPr/>
                    <a:lstStyle/>
                    <a:p>
                      <a:r>
                        <a:rPr lang="en-US"/>
                        <a:t>CAEP8_Limit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55.7654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40.7954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Arial"/>
                        </a:rPr>
                        <a:t>-26.8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582114712"/>
                  </a:ext>
                </a:extLst>
              </a:tr>
              <a:tr h="394136">
                <a:tc>
                  <a:txBody>
                    <a:bodyPr/>
                    <a:lstStyle/>
                    <a:p>
                      <a:r>
                        <a:rPr lang="en-US"/>
                        <a:t>RDTE [M$]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14763.6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14635.8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Arial"/>
                        </a:rPr>
                        <a:t>-0.9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895383482"/>
                  </a:ext>
                </a:extLst>
              </a:tr>
              <a:tr h="3941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Avg_UnitCostSpares [M$]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168.54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168.48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Arial"/>
                        </a:rPr>
                        <a:t>0.0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337973322"/>
                  </a:ext>
                </a:extLst>
              </a:tr>
              <a:tr h="3941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DOC_I [</a:t>
                      </a: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</a:rPr>
                        <a:t>¢</a:t>
                      </a:r>
                      <a:r>
                        <a:rPr lang="en-US" sz="18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/APM]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 7.83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7.87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+0.6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504576536"/>
                  </a:ext>
                </a:extLst>
              </a:tr>
              <a:tr h="394136">
                <a:tc>
                  <a:txBody>
                    <a:bodyPr/>
                    <a:lstStyle/>
                    <a:p>
                      <a:r>
                        <a:rPr lang="en-US"/>
                        <a:t>RPM [$]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0.15773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0.15875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+0.6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828265270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02C58E1-D6AB-8140-7CA7-08770CD9A072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9A8791C-7A79-4EBE-4090-E0519C35DBB2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651661-6781-5D01-D00F-C078F17E2396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DEC15B-56DA-848F-8924-04F74FF7C5DC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DAC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282572-5ADB-6E1C-E493-1DD4618D24A4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253C97-11C6-0C30-BF33-ABC67E864CED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356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5905" y="1215485"/>
            <a:ext cx="9465095" cy="422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Based on there being no available feasible space we have the following options</a:t>
            </a:r>
          </a:p>
          <a:p>
            <a:pPr marL="914400" lvl="1" indent="-457200">
              <a:buFont typeface="+mj-lt"/>
              <a:buAutoNum type="arabicPeriod"/>
            </a:pPr>
            <a:endParaRPr lang="en-US">
              <a:latin typeface="Roboto"/>
              <a:ea typeface="Roboto"/>
              <a:cs typeface="Roboto"/>
            </a:endParaRPr>
          </a:p>
          <a:p>
            <a:pPr marL="914400" lvl="1" indent="-457200">
              <a:buAutoNum type="arabicPeriod"/>
            </a:pPr>
            <a:r>
              <a:rPr lang="en-US" b="1">
                <a:solidFill>
                  <a:srgbClr val="FF0000"/>
                </a:solidFill>
                <a:latin typeface="Roboto"/>
                <a:ea typeface="Roboto"/>
                <a:cs typeface="Roboto"/>
              </a:rPr>
              <a:t>Change requirements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>
                <a:solidFill>
                  <a:srgbClr val="FF0000"/>
                </a:solidFill>
                <a:latin typeface="Roboto"/>
                <a:ea typeface="Roboto"/>
                <a:cs typeface="Roboto"/>
              </a:rPr>
              <a:t>Redefine the concept space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>
                <a:solidFill>
                  <a:srgbClr val="FF0000"/>
                </a:solidFill>
                <a:latin typeface="Roboto"/>
                <a:ea typeface="Roboto"/>
                <a:cs typeface="Roboto"/>
              </a:rPr>
              <a:t>Widen design variable ranges</a:t>
            </a:r>
          </a:p>
          <a:p>
            <a:pPr marL="914400" lvl="1" indent="-457200">
              <a:buFont typeface="+mj-lt"/>
              <a:buAutoNum type="arabicPeriod"/>
            </a:pPr>
            <a:endParaRPr lang="en-US" b="1">
              <a:solidFill>
                <a:srgbClr val="00B050"/>
              </a:solidFill>
              <a:latin typeface="Roboto"/>
              <a:ea typeface="Roboto"/>
              <a:cs typeface="Roboto"/>
            </a:endParaRPr>
          </a:p>
          <a:p>
            <a:pPr marL="914400" lvl="1" indent="-457200">
              <a:buAutoNum type="arabicPeriod"/>
            </a:pPr>
            <a:r>
              <a:rPr lang="en-US" b="1">
                <a:solidFill>
                  <a:srgbClr val="00B050"/>
                </a:solidFill>
                <a:latin typeface="Roboto"/>
                <a:ea typeface="Roboto"/>
                <a:cs typeface="Roboto"/>
              </a:rPr>
              <a:t>Infuse technologies</a:t>
            </a:r>
            <a:endParaRPr lang="en-US"/>
          </a:p>
          <a:p>
            <a:endParaRPr lang="en-US">
              <a:latin typeface="Roboto"/>
              <a:ea typeface="Roboto"/>
              <a:cs typeface="Roboto"/>
            </a:endParaRPr>
          </a:p>
          <a:p>
            <a:r>
              <a:rPr lang="en-US">
                <a:latin typeface="Roboto"/>
                <a:ea typeface="Roboto"/>
                <a:cs typeface="Roboto"/>
              </a:rPr>
              <a:t>Since the first three options are not feasible for projects the last option, infusing technologies will be selected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Feasible Space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E1B6E6-DEB5-5EB0-18F8-2A7AE565745D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A443-F0C4-4645-0F40-B8DEEA409635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17EFAA-7A79-D9BD-48D2-C40B22F25FF5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7C7441-979B-7A12-10A9-43A103BC5CDF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DAC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DA4F99-B9B8-7E1D-F4E4-911C0D72D9C3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A91932-38EA-ADB5-5C76-785DAE13CC32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42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C93D57-B010-0893-BD30-31A353F57BA6}"/>
              </a:ext>
            </a:extLst>
          </p:cNvPr>
          <p:cNvCxnSpPr>
            <a:cxnSpLocks/>
          </p:cNvCxnSpPr>
          <p:nvPr/>
        </p:nvCxnSpPr>
        <p:spPr>
          <a:xfrm>
            <a:off x="6121483" y="4111672"/>
            <a:ext cx="1479909" cy="86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" y="-561"/>
            <a:ext cx="11430000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Technology Infusion Analytical Approach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1454ED-6A00-CE3B-9B51-6759D43D96B4}"/>
              </a:ext>
            </a:extLst>
          </p:cNvPr>
          <p:cNvGrpSpPr/>
          <p:nvPr/>
        </p:nvGrpSpPr>
        <p:grpSpPr>
          <a:xfrm>
            <a:off x="645024" y="907025"/>
            <a:ext cx="2605580" cy="1823839"/>
            <a:chOff x="1057175" y="1352724"/>
            <a:chExt cx="2605580" cy="1823839"/>
          </a:xfrm>
        </p:grpSpPr>
        <p:pic>
          <p:nvPicPr>
            <p:cNvPr id="4" name="Picture 3" descr="A silver airplane on a black background&#10;&#10;Description automatically generated">
              <a:extLst>
                <a:ext uri="{FF2B5EF4-FFF2-40B4-BE49-F238E27FC236}">
                  <a16:creationId xmlns:a16="http://schemas.microsoft.com/office/drawing/2014/main" id="{A9A80ECC-C5A4-1487-80A3-BD55A98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7767" y="1462550"/>
              <a:ext cx="2204988" cy="171401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04B65E-2447-CC1A-9D69-8877554E5704}"/>
                </a:ext>
              </a:extLst>
            </p:cNvPr>
            <p:cNvSpPr txBox="1"/>
            <p:nvPr/>
          </p:nvSpPr>
          <p:spPr>
            <a:xfrm>
              <a:off x="1057175" y="1352724"/>
              <a:ext cx="2201653" cy="38013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>
                  <a:latin typeface="Roboto"/>
                  <a:ea typeface="Roboto"/>
                  <a:cs typeface="Arial"/>
                </a:rPr>
                <a:t>Optimized Baseline</a:t>
              </a:r>
              <a:endParaRPr lang="en-US"/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F75225-A273-6369-F853-4FF8A0DF2572}"/>
              </a:ext>
            </a:extLst>
          </p:cNvPr>
          <p:cNvGraphicFramePr>
            <a:graphicFrameLocks noGrp="1"/>
          </p:cNvGraphicFramePr>
          <p:nvPr/>
        </p:nvGraphicFramePr>
        <p:xfrm>
          <a:off x="268375" y="3203738"/>
          <a:ext cx="3634020" cy="1751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391">
                  <a:extLst>
                    <a:ext uri="{9D8B030D-6E8A-4147-A177-3AD203B41FA5}">
                      <a16:colId xmlns:a16="http://schemas.microsoft.com/office/drawing/2014/main" val="430337126"/>
                    </a:ext>
                  </a:extLst>
                </a:gridCol>
                <a:gridCol w="773802">
                  <a:extLst>
                    <a:ext uri="{9D8B030D-6E8A-4147-A177-3AD203B41FA5}">
                      <a16:colId xmlns:a16="http://schemas.microsoft.com/office/drawing/2014/main" val="1754958981"/>
                    </a:ext>
                  </a:extLst>
                </a:gridCol>
                <a:gridCol w="709319">
                  <a:extLst>
                    <a:ext uri="{9D8B030D-6E8A-4147-A177-3AD203B41FA5}">
                      <a16:colId xmlns:a16="http://schemas.microsoft.com/office/drawing/2014/main" val="1304126102"/>
                    </a:ext>
                  </a:extLst>
                </a:gridCol>
                <a:gridCol w="666546">
                  <a:extLst>
                    <a:ext uri="{9D8B030D-6E8A-4147-A177-3AD203B41FA5}">
                      <a16:colId xmlns:a16="http://schemas.microsoft.com/office/drawing/2014/main" val="2077301976"/>
                    </a:ext>
                  </a:extLst>
                </a:gridCol>
                <a:gridCol w="658962">
                  <a:extLst>
                    <a:ext uri="{9D8B030D-6E8A-4147-A177-3AD203B41FA5}">
                      <a16:colId xmlns:a16="http://schemas.microsoft.com/office/drawing/2014/main" val="2744766731"/>
                    </a:ext>
                  </a:extLst>
                </a:gridCol>
              </a:tblGrid>
              <a:tr h="263584">
                <a:tc gridSpan="5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Technology Impact Matrix</a:t>
                      </a:r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803233"/>
                  </a:ext>
                </a:extLst>
              </a:tr>
              <a:tr h="263584">
                <a:tc>
                  <a:txBody>
                    <a:bodyPr/>
                    <a:lstStyle/>
                    <a:p>
                      <a:pPr algn="ctr"/>
                      <a:r>
                        <a:rPr lang="en-US" sz="1100" b="1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/>
                        <a:t>T80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32207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Wing 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FRWI</a:t>
                      </a:r>
                      <a:endParaRPr lang="en-US" sz="11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+ / -  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3057"/>
                          </a:solidFill>
                          <a:latin typeface="Arial"/>
                        </a:rPr>
                        <a:t>...</a:t>
                      </a:r>
                      <a:endParaRPr 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3057"/>
                          </a:solidFill>
                          <a:latin typeface="Arial"/>
                        </a:rPr>
                        <a:t>+ / -  #</a:t>
                      </a:r>
                      <a:endParaRPr 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817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err="1"/>
                        <a:t>HPT_eff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3057"/>
                          </a:solidFill>
                          <a:latin typeface="Arial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…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3057"/>
                          </a:solidFill>
                          <a:latin typeface="Arial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27951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Pressure Ratio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HPCPR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3057"/>
                          </a:solidFill>
                          <a:latin typeface="Arial"/>
                        </a:rPr>
                        <a:t>+ / -  #</a:t>
                      </a:r>
                    </a:p>
                    <a:p>
                      <a:pPr lvl="0" algn="ctr">
                        <a:buNone/>
                      </a:pPr>
                      <a:endParaRPr lang="en-US" sz="1100" b="0" i="0" u="none" strike="noStrike" noProof="0">
                        <a:solidFill>
                          <a:srgbClr val="003057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3057"/>
                          </a:solidFill>
                          <a:latin typeface="Arial"/>
                        </a:rPr>
                        <a:t>+ / -  #</a:t>
                      </a:r>
                    </a:p>
                    <a:p>
                      <a:pPr lvl="0" algn="ctr">
                        <a:buNone/>
                      </a:pPr>
                      <a:endParaRPr 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3057"/>
                          </a:solidFill>
                          <a:latin typeface="Arial"/>
                        </a:rPr>
                        <a:t>+ / -  #</a:t>
                      </a:r>
                    </a:p>
                    <a:p>
                      <a:pPr lvl="0" algn="ctr">
                        <a:buNone/>
                      </a:pPr>
                      <a:endParaRPr lang="en-US" sz="1100" b="0" i="0" u="none" strike="noStrike" noProof="0">
                        <a:solidFill>
                          <a:srgbClr val="003057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6055847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B78AD3-46DC-8E66-A550-1AB7180BD76A}"/>
              </a:ext>
            </a:extLst>
          </p:cNvPr>
          <p:cNvGraphicFramePr>
            <a:graphicFrameLocks noGrp="1"/>
          </p:cNvGraphicFramePr>
          <p:nvPr/>
        </p:nvGraphicFramePr>
        <p:xfrm>
          <a:off x="645831" y="5423771"/>
          <a:ext cx="2975058" cy="1376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391">
                  <a:extLst>
                    <a:ext uri="{9D8B030D-6E8A-4147-A177-3AD203B41FA5}">
                      <a16:colId xmlns:a16="http://schemas.microsoft.com/office/drawing/2014/main" val="430337126"/>
                    </a:ext>
                  </a:extLst>
                </a:gridCol>
                <a:gridCol w="773802">
                  <a:extLst>
                    <a:ext uri="{9D8B030D-6E8A-4147-A177-3AD203B41FA5}">
                      <a16:colId xmlns:a16="http://schemas.microsoft.com/office/drawing/2014/main" val="1754958981"/>
                    </a:ext>
                  </a:extLst>
                </a:gridCol>
                <a:gridCol w="709319">
                  <a:extLst>
                    <a:ext uri="{9D8B030D-6E8A-4147-A177-3AD203B41FA5}">
                      <a16:colId xmlns:a16="http://schemas.microsoft.com/office/drawing/2014/main" val="1304126102"/>
                    </a:ext>
                  </a:extLst>
                </a:gridCol>
                <a:gridCol w="666546">
                  <a:extLst>
                    <a:ext uri="{9D8B030D-6E8A-4147-A177-3AD203B41FA5}">
                      <a16:colId xmlns:a16="http://schemas.microsoft.com/office/drawing/2014/main" val="2077301976"/>
                    </a:ext>
                  </a:extLst>
                </a:gridCol>
              </a:tblGrid>
              <a:tr h="263584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Technology Compatibility Matrix</a:t>
                      </a:r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80323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T1</a:t>
                      </a:r>
                      <a:endParaRPr lang="en-US" sz="11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3057"/>
                          </a:solidFill>
                          <a:latin typeface="Arial"/>
                        </a:rPr>
                        <a:t>T80</a:t>
                      </a:r>
                      <a:endParaRPr 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817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ON (1)</a:t>
                      </a:r>
                      <a:endParaRPr lang="en-US" sz="11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3057"/>
                          </a:solidFill>
                          <a:latin typeface="Arial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…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27951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T80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3057"/>
                          </a:solidFill>
                          <a:latin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3057"/>
                          </a:solidFill>
                          <a:latin typeface="Arial"/>
                        </a:rPr>
                        <a:t>ON (1)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6055847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8E8AFB-7C29-FE7C-72AF-82C799067531}"/>
              </a:ext>
            </a:extLst>
          </p:cNvPr>
          <p:cNvCxnSpPr/>
          <p:nvPr/>
        </p:nvCxnSpPr>
        <p:spPr>
          <a:xfrm flipV="1">
            <a:off x="3654724" y="4590586"/>
            <a:ext cx="1974573" cy="15538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26D603-8049-E8B7-F02D-7DC704F0CD83}"/>
              </a:ext>
            </a:extLst>
          </p:cNvPr>
          <p:cNvCxnSpPr>
            <a:cxnSpLocks/>
          </p:cNvCxnSpPr>
          <p:nvPr/>
        </p:nvCxnSpPr>
        <p:spPr>
          <a:xfrm>
            <a:off x="3918309" y="4117194"/>
            <a:ext cx="1479909" cy="86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9058B1-97B1-C6B2-674B-FE7BD532B558}"/>
              </a:ext>
            </a:extLst>
          </p:cNvPr>
          <p:cNvCxnSpPr>
            <a:cxnSpLocks/>
          </p:cNvCxnSpPr>
          <p:nvPr/>
        </p:nvCxnSpPr>
        <p:spPr>
          <a:xfrm>
            <a:off x="3443856" y="1946214"/>
            <a:ext cx="2198778" cy="17291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Hexagon 10">
            <a:extLst>
              <a:ext uri="{FF2B5EF4-FFF2-40B4-BE49-F238E27FC236}">
                <a16:creationId xmlns:a16="http://schemas.microsoft.com/office/drawing/2014/main" id="{A3558C6D-8BA3-CEF3-DF8A-977FCE2CC2AA}"/>
              </a:ext>
            </a:extLst>
          </p:cNvPr>
          <p:cNvSpPr/>
          <p:nvPr/>
        </p:nvSpPr>
        <p:spPr>
          <a:xfrm>
            <a:off x="5396301" y="3666227"/>
            <a:ext cx="1059132" cy="915358"/>
          </a:xfrm>
          <a:prstGeom prst="hexagon">
            <a:avLst/>
          </a:prstGeom>
          <a:ln>
            <a:solidFill>
              <a:srgbClr val="0030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3057"/>
                </a:solidFill>
                <a:cs typeface="Arial"/>
              </a:rPr>
              <a:t>DOE</a:t>
            </a:r>
            <a:endParaRPr lang="en-US">
              <a:solidFill>
                <a:srgbClr val="003057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E86C4-E47C-D055-3F21-021BCF15C621}"/>
              </a:ext>
            </a:extLst>
          </p:cNvPr>
          <p:cNvSpPr txBox="1"/>
          <p:nvPr/>
        </p:nvSpPr>
        <p:spPr>
          <a:xfrm>
            <a:off x="4025348" y="3743739"/>
            <a:ext cx="11860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Arial"/>
              </a:rPr>
              <a:t>K-factor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D45C48-CB05-6DCF-9243-45095FBC30C2}"/>
              </a:ext>
            </a:extLst>
          </p:cNvPr>
          <p:cNvSpPr txBox="1"/>
          <p:nvPr/>
        </p:nvSpPr>
        <p:spPr>
          <a:xfrm rot="2340000">
            <a:off x="3167935" y="2549762"/>
            <a:ext cx="30800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Present Output Variables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A3AA5C-D1E5-EA5F-31A1-98E864E3B196}"/>
              </a:ext>
            </a:extLst>
          </p:cNvPr>
          <p:cNvSpPr txBox="1"/>
          <p:nvPr/>
        </p:nvSpPr>
        <p:spPr>
          <a:xfrm rot="19260000">
            <a:off x="3340652" y="4991652"/>
            <a:ext cx="25720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Combinations of Tech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9B5EF1-FE59-BE8D-135B-5F7889225619}"/>
              </a:ext>
            </a:extLst>
          </p:cNvPr>
          <p:cNvSpPr txBox="1"/>
          <p:nvPr/>
        </p:nvSpPr>
        <p:spPr>
          <a:xfrm>
            <a:off x="6454913" y="3804478"/>
            <a:ext cx="11860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Arial"/>
              </a:rPr>
              <a:t>M&amp;SE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DCBA2-D935-C01C-61FF-C849A468D0ED}"/>
              </a:ext>
            </a:extLst>
          </p:cNvPr>
          <p:cNvSpPr txBox="1"/>
          <p:nvPr/>
        </p:nvSpPr>
        <p:spPr>
          <a:xfrm>
            <a:off x="7600674" y="3376543"/>
            <a:ext cx="4438372" cy="1477328"/>
          </a:xfrm>
          <a:prstGeom prst="rect">
            <a:avLst/>
          </a:prstGeom>
          <a:noFill/>
          <a:ln w="28575">
            <a:solidFill>
              <a:srgbClr val="003057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Roboto"/>
                <a:ea typeface="Roboto"/>
                <a:cs typeface="Arial"/>
              </a:rPr>
              <a:t>Performance due to Technology Infusion</a:t>
            </a:r>
          </a:p>
          <a:p>
            <a:endParaRPr lang="en-US">
              <a:latin typeface="Roboto"/>
              <a:ea typeface="Roboto"/>
              <a:cs typeface="Arial"/>
            </a:endParaRPr>
          </a:p>
          <a:p>
            <a:r>
              <a:rPr lang="en-US">
                <a:latin typeface="Roboto"/>
                <a:ea typeface="Roboto"/>
                <a:cs typeface="Arial"/>
              </a:rPr>
              <a:t>Isolate Technological Impact</a:t>
            </a:r>
          </a:p>
          <a:p>
            <a:endParaRPr lang="en-US">
              <a:latin typeface="Roboto"/>
              <a:ea typeface="Roboto"/>
              <a:cs typeface="Arial"/>
            </a:endParaRPr>
          </a:p>
          <a:p>
            <a:r>
              <a:rPr lang="en-US">
                <a:latin typeface="Roboto"/>
                <a:ea typeface="Roboto"/>
                <a:cs typeface="Arial"/>
              </a:rPr>
              <a:t>Observe Technology Combination Impact</a:t>
            </a:r>
          </a:p>
        </p:txBody>
      </p:sp>
    </p:spTree>
    <p:extLst>
      <p:ext uri="{BB962C8B-B14F-4D97-AF65-F5344CB8AC3E}">
        <p14:creationId xmlns:p14="http://schemas.microsoft.com/office/powerpoint/2010/main" val="334697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pic>
        <p:nvPicPr>
          <p:cNvPr id="4" name="Graphic 3" descr="Brainstorm outline">
            <a:extLst>
              <a:ext uri="{FF2B5EF4-FFF2-40B4-BE49-F238E27FC236}">
                <a16:creationId xmlns:a16="http://schemas.microsoft.com/office/drawing/2014/main" id="{9E347C8D-7DB5-962F-81F0-4D68D9F13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4916" y="2312956"/>
            <a:ext cx="1000904" cy="1000904"/>
          </a:xfrm>
          <a:prstGeom prst="rect">
            <a:avLst/>
          </a:prstGeom>
        </p:spPr>
      </p:pic>
      <p:pic>
        <p:nvPicPr>
          <p:cNvPr id="5" name="Graphic 4" descr="Airplane with solid fill">
            <a:extLst>
              <a:ext uri="{FF2B5EF4-FFF2-40B4-BE49-F238E27FC236}">
                <a16:creationId xmlns:a16="http://schemas.microsoft.com/office/drawing/2014/main" id="{E1BAF22D-C40F-87E2-F12C-A709A3E0B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3860" y="4354541"/>
            <a:ext cx="1000904" cy="1000904"/>
          </a:xfrm>
          <a:prstGeom prst="rect">
            <a:avLst/>
          </a:prstGeom>
        </p:spPr>
      </p:pic>
      <p:pic>
        <p:nvPicPr>
          <p:cNvPr id="6" name="Graphic 5" descr="Questions outline">
            <a:extLst>
              <a:ext uri="{FF2B5EF4-FFF2-40B4-BE49-F238E27FC236}">
                <a16:creationId xmlns:a16="http://schemas.microsoft.com/office/drawing/2014/main" id="{3FEB2E1A-9FDB-9F42-DC29-809C66F3F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6840" y="1215483"/>
            <a:ext cx="1000904" cy="1000904"/>
          </a:xfrm>
          <a:prstGeom prst="rect">
            <a:avLst/>
          </a:prstGeom>
        </p:spPr>
      </p:pic>
      <p:pic>
        <p:nvPicPr>
          <p:cNvPr id="7" name="Graphic 6" descr="Ribbon with solid fill">
            <a:extLst>
              <a:ext uri="{FF2B5EF4-FFF2-40B4-BE49-F238E27FC236}">
                <a16:creationId xmlns:a16="http://schemas.microsoft.com/office/drawing/2014/main" id="{9E14A8EA-4A25-A9A2-2A91-A79BD37601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8124" y="5504729"/>
            <a:ext cx="1000904" cy="1000904"/>
          </a:xfrm>
          <a:prstGeom prst="rect">
            <a:avLst/>
          </a:prstGeom>
        </p:spPr>
      </p:pic>
      <p:pic>
        <p:nvPicPr>
          <p:cNvPr id="8" name="Graphic 7" descr="Layers Design with solid fill">
            <a:extLst>
              <a:ext uri="{FF2B5EF4-FFF2-40B4-BE49-F238E27FC236}">
                <a16:creationId xmlns:a16="http://schemas.microsoft.com/office/drawing/2014/main" id="{6C60F116-B8EF-C225-F6A2-B1446F41AE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85444" y="3376879"/>
            <a:ext cx="1000904" cy="100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77CE2-7414-C9B9-F2B9-78C27B959457}"/>
              </a:ext>
            </a:extLst>
          </p:cNvPr>
          <p:cNvSpPr txBox="1"/>
          <p:nvPr/>
        </p:nvSpPr>
        <p:spPr>
          <a:xfrm>
            <a:off x="728103" y="1437735"/>
            <a:ext cx="3220398" cy="400110"/>
          </a:xfrm>
          <a:prstGeom prst="rect">
            <a:avLst/>
          </a:prstGeom>
          <a:noFill/>
          <a:ln>
            <a:solidFill>
              <a:srgbClr val="004376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Roboto"/>
                <a:ea typeface="Roboto"/>
                <a:cs typeface="Arial"/>
              </a:rPr>
              <a:t>Problem Definition</a:t>
            </a:r>
            <a:endParaRPr lang="en-US" sz="2000" b="1">
              <a:latin typeface="Roboto"/>
              <a:ea typeface="Roboto"/>
              <a:cs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6896C0-B079-C5E9-C84C-19E39D4C2254}"/>
              </a:ext>
            </a:extLst>
          </p:cNvPr>
          <p:cNvSpPr txBox="1"/>
          <p:nvPr/>
        </p:nvSpPr>
        <p:spPr>
          <a:xfrm>
            <a:off x="1283180" y="2511245"/>
            <a:ext cx="3614226" cy="400110"/>
          </a:xfrm>
          <a:prstGeom prst="rect">
            <a:avLst/>
          </a:prstGeom>
          <a:noFill/>
          <a:ln>
            <a:solidFill>
              <a:srgbClr val="004376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Roboto"/>
                <a:ea typeface="Roboto"/>
                <a:cs typeface="Arial"/>
              </a:rPr>
              <a:t>Concept Space Exploration</a:t>
            </a:r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2EAE43-F5A6-B817-72F5-D6419AE9AE80}"/>
              </a:ext>
            </a:extLst>
          </p:cNvPr>
          <p:cNvSpPr txBox="1"/>
          <p:nvPr/>
        </p:nvSpPr>
        <p:spPr>
          <a:xfrm>
            <a:off x="1896614" y="3570377"/>
            <a:ext cx="3614226" cy="400110"/>
          </a:xfrm>
          <a:prstGeom prst="rect">
            <a:avLst/>
          </a:prstGeom>
          <a:noFill/>
          <a:ln>
            <a:solidFill>
              <a:srgbClr val="004376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Roboto"/>
                <a:ea typeface="Roboto"/>
                <a:cs typeface="Arial"/>
              </a:rPr>
              <a:t>Design Space Exploration</a:t>
            </a:r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3AA1A1-09A8-D9EE-2187-34ECF662A5E2}"/>
              </a:ext>
            </a:extLst>
          </p:cNvPr>
          <p:cNvSpPr txBox="1"/>
          <p:nvPr/>
        </p:nvSpPr>
        <p:spPr>
          <a:xfrm>
            <a:off x="2476501" y="4634302"/>
            <a:ext cx="3614226" cy="400110"/>
          </a:xfrm>
          <a:prstGeom prst="rect">
            <a:avLst/>
          </a:prstGeom>
          <a:noFill/>
          <a:ln>
            <a:solidFill>
              <a:srgbClr val="004376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Roboto"/>
                <a:ea typeface="Roboto"/>
                <a:cs typeface="Arial"/>
              </a:rPr>
              <a:t>Technology Exploration</a:t>
            </a:r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4AA720-953B-0637-7365-ED73EC9DA39C}"/>
              </a:ext>
            </a:extLst>
          </p:cNvPr>
          <p:cNvSpPr txBox="1"/>
          <p:nvPr/>
        </p:nvSpPr>
        <p:spPr>
          <a:xfrm>
            <a:off x="3128273" y="5698226"/>
            <a:ext cx="3614226" cy="400110"/>
          </a:xfrm>
          <a:prstGeom prst="rect">
            <a:avLst/>
          </a:prstGeom>
          <a:noFill/>
          <a:ln>
            <a:solidFill>
              <a:srgbClr val="004376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Roboto"/>
                <a:ea typeface="Roboto"/>
                <a:cs typeface="Arial"/>
              </a:rPr>
              <a:t>Concept Proposal</a:t>
            </a:r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9DD8BE-6A43-5EC5-0B76-B723BACFCA52}"/>
              </a:ext>
            </a:extLst>
          </p:cNvPr>
          <p:cNvSpPr txBox="1"/>
          <p:nvPr/>
        </p:nvSpPr>
        <p:spPr>
          <a:xfrm>
            <a:off x="7421975" y="2457090"/>
            <a:ext cx="4390846" cy="923330"/>
          </a:xfrm>
          <a:prstGeom prst="rect">
            <a:avLst/>
          </a:prstGeom>
          <a:solidFill>
            <a:srgbClr val="BCAB77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Arial"/>
              </a:rPr>
              <a:t>Please refer to the Quick Reference Guide in your booklet throughout for convenience </a:t>
            </a:r>
          </a:p>
        </p:txBody>
      </p:sp>
    </p:spTree>
    <p:extLst>
      <p:ext uri="{BB962C8B-B14F-4D97-AF65-F5344CB8AC3E}">
        <p14:creationId xmlns:p14="http://schemas.microsoft.com/office/powerpoint/2010/main" val="3660433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63E469D-2B91-033D-06E6-FBF304F763B4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6B37D0-09C6-500E-ADCC-A0A45F940897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CA4075-058D-2D3F-E8A4-EC022C063088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CDCD96-F1CC-F6B5-A9A3-C00F20809D42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67985-EDA4-47C2-1C60-640674E73112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171786-4053-B1F1-3CBE-28AB22C0AC65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47958D9-3DCC-1C79-FFB3-BE848B955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563701"/>
              </p:ext>
            </p:extLst>
          </p:nvPr>
        </p:nvGraphicFramePr>
        <p:xfrm>
          <a:off x="6292920" y="25684"/>
          <a:ext cx="5883286" cy="68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795">
                  <a:extLst>
                    <a:ext uri="{9D8B030D-6E8A-4147-A177-3AD203B41FA5}">
                      <a16:colId xmlns:a16="http://schemas.microsoft.com/office/drawing/2014/main" val="4101623981"/>
                    </a:ext>
                  </a:extLst>
                </a:gridCol>
                <a:gridCol w="3898491">
                  <a:extLst>
                    <a:ext uri="{9D8B030D-6E8A-4147-A177-3AD203B41FA5}">
                      <a16:colId xmlns:a16="http://schemas.microsoft.com/office/drawing/2014/main" val="2320981487"/>
                    </a:ext>
                  </a:extLst>
                </a:gridCol>
              </a:tblGrid>
              <a:tr h="333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Variable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Description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733121305"/>
                  </a:ext>
                </a:extLst>
              </a:tr>
              <a:tr h="2264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sAccess_Wt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Engine accessories weight fraction of bare engine weight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035933914"/>
                  </a:ext>
                </a:extLst>
              </a:tr>
              <a:tr h="2462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ATD_Bleed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Bleed Flow injected in the duct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174776088"/>
                  </a:ext>
                </a:extLst>
              </a:tr>
              <a:tr h="2086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Core_Nozz_s_Wt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Core nozzle weight scalar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17839956"/>
                  </a:ext>
                </a:extLst>
              </a:tr>
              <a:tr h="221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d_Burn_dP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Burner Pressure Drop Intercept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409777740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FCDO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Lift Independent Drag Factor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582767251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FCDSUB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Factor to increase or decrease all subsonic drag coefficients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987192276"/>
                  </a:ext>
                </a:extLst>
              </a:tr>
              <a:tr h="1878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FRFU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Fuselage Weight Factor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13938347"/>
                  </a:ext>
                </a:extLst>
              </a:tr>
              <a:tr h="21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FRHT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Horizontal Tail Weight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188506490"/>
                  </a:ext>
                </a:extLst>
              </a:tr>
              <a:tr h="1878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FRVT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Vertical Tail Weight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175110861"/>
                  </a:ext>
                </a:extLst>
              </a:tr>
              <a:tr h="196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FRWI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Total Wing Weight Factor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559740167"/>
                  </a:ext>
                </a:extLst>
              </a:tr>
              <a:tr h="2128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FRWI1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First term in wing weight equation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47948450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FRWI2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Second term in wing weight equation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23610049"/>
                  </a:ext>
                </a:extLst>
              </a:tr>
              <a:tr h="2054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HPC_AFC_LossRatio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Ratio of baseline coefficient over loss coefficients with active flow control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120554937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HPC_AFC_nStages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Number of high-pressure compressor (HPC) stages to apply AFC Efficiency gain to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759310116"/>
                  </a:ext>
                </a:extLst>
              </a:tr>
              <a:tr h="20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HPC_Deff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 Efficiency delta at aero design point (ADP)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748158336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HPC_Dutip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 tip speed delta at ADP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923567685"/>
                  </a:ext>
                </a:extLst>
              </a:tr>
              <a:tr h="1797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HPC_FlowControl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Bleed Flow required per stage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889835554"/>
                  </a:ext>
                </a:extLst>
              </a:tr>
              <a:tr h="2086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HPC_FSPRmax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Maximum HPC 1st stage pressure ratio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880548211"/>
                  </a:ext>
                </a:extLst>
              </a:tr>
              <a:tr h="210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HPCPR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Pressure Ratio for High Pressure Compressor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66656025"/>
                  </a:ext>
                </a:extLst>
              </a:tr>
              <a:tr h="219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HPT_delta_desBladeTemp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High Pressure Turbine (HPT) Blade temperature increase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53675502"/>
                  </a:ext>
                </a:extLst>
              </a:tr>
              <a:tr h="2058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HPT_delta_desVaneTemp1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 Vane 1 temperature increase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306977094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HPT_delta_desVaneTemp2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HPT Vane 2 temperature increase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255097800"/>
                  </a:ext>
                </a:extLst>
              </a:tr>
              <a:tr h="191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HPT_eff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 Adiabatic efficiency at ADP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799335726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HPT_Load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High Pressure Turbine Loading</a:t>
                      </a:r>
                    </a:p>
                  </a:txBody>
                  <a:tcPr marL="3809" marR="3809" marT="3809" marB="0" anchor="ctr"/>
                </a:tc>
                <a:extLst>
                  <a:ext uri="{0D108BD9-81ED-4DB2-BD59-A6C34878D82A}">
                    <a16:rowId xmlns:a16="http://schemas.microsoft.com/office/drawing/2014/main" val="1455210638"/>
                  </a:ext>
                </a:extLst>
              </a:tr>
              <a:tr h="187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HPT_Stator_rho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High Pressure Turbine stator material density 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86573710"/>
                  </a:ext>
                </a:extLst>
              </a:tr>
              <a:tr h="2086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HPX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Engine Horse Power Extraction (Constant)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087078910"/>
                  </a:ext>
                </a:extLst>
              </a:tr>
              <a:tr h="191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LPT_Deff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Low Pressure turbine efficiency adder</a:t>
                      </a:r>
                      <a:endParaRPr lang="en-US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961434450"/>
                  </a:ext>
                </a:extLst>
              </a:tr>
              <a:tr h="196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LPT_delta_desBladeTemp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Low pressure turbine blade temperature increase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51641765"/>
                  </a:ext>
                </a:extLst>
              </a:tr>
              <a:tr h="2045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LPT_delta_desVaneTemp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 Bvane temperature increase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29248970"/>
                  </a:ext>
                </a:extLst>
              </a:tr>
              <a:tr h="21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LPT_Load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Low pressure turbine loading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532053280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LPT_Stator_rho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Low presure turbine stator material density 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576256841"/>
                  </a:ext>
                </a:extLst>
              </a:tr>
            </a:tbl>
          </a:graphicData>
        </a:graphic>
      </p:graphicFrame>
      <p:sp>
        <p:nvSpPr>
          <p:cNvPr id="15" name="Title 2">
            <a:extLst>
              <a:ext uri="{FF2B5EF4-FFF2-40B4-BE49-F238E27FC236}">
                <a16:creationId xmlns:a16="http://schemas.microsoft.com/office/drawing/2014/main" id="{B3F70B40-EE7E-1EF8-C7F2-56F4562BF101}"/>
              </a:ext>
            </a:extLst>
          </p:cNvPr>
          <p:cNvSpPr txBox="1">
            <a:spLocks/>
          </p:cNvSpPr>
          <p:nvPr/>
        </p:nvSpPr>
        <p:spPr>
          <a:xfrm>
            <a:off x="381000" y="8757"/>
            <a:ext cx="6061753" cy="743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Technology Effects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0DF190-507E-4B55-3B2A-4518196415BB}"/>
              </a:ext>
            </a:extLst>
          </p:cNvPr>
          <p:cNvSpPr txBox="1"/>
          <p:nvPr/>
        </p:nvSpPr>
        <p:spPr>
          <a:xfrm>
            <a:off x="1842797" y="1129004"/>
            <a:ext cx="4324738" cy="646331"/>
          </a:xfrm>
          <a:prstGeom prst="rect">
            <a:avLst/>
          </a:prstGeom>
          <a:noFill/>
          <a:ln>
            <a:solidFill>
              <a:srgbClr val="00437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/>
              <a:t>Each of these Variables Corresponds to Aircraft Performance  </a:t>
            </a:r>
          </a:p>
        </p:txBody>
      </p:sp>
    </p:spTree>
    <p:extLst>
      <p:ext uri="{BB962C8B-B14F-4D97-AF65-F5344CB8AC3E}">
        <p14:creationId xmlns:p14="http://schemas.microsoft.com/office/powerpoint/2010/main" val="1889401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63E469D-2B91-033D-06E6-FBF304F763B4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6B37D0-09C6-500E-ADCC-A0A45F940897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CA4075-058D-2D3F-E8A4-EC022C063088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CDCD96-F1CC-F6B5-A9A3-C00F20809D42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67985-EDA4-47C2-1C60-640674E73112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171786-4053-B1F1-3CBE-28AB22C0AC65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B3F70B40-EE7E-1EF8-C7F2-56F4562BF101}"/>
              </a:ext>
            </a:extLst>
          </p:cNvPr>
          <p:cNvSpPr txBox="1">
            <a:spLocks/>
          </p:cNvSpPr>
          <p:nvPr/>
        </p:nvSpPr>
        <p:spPr>
          <a:xfrm>
            <a:off x="381000" y="196"/>
            <a:ext cx="11430000" cy="75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Technology Effects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0DF190-507E-4B55-3B2A-4518196415BB}"/>
              </a:ext>
            </a:extLst>
          </p:cNvPr>
          <p:cNvSpPr txBox="1"/>
          <p:nvPr/>
        </p:nvSpPr>
        <p:spPr>
          <a:xfrm>
            <a:off x="1842797" y="1129004"/>
            <a:ext cx="43247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437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/>
              <a:t>Each of these Variables Corresponds to Aircraft Performance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0F422F-412F-D517-02D5-2913278DE3E8}"/>
              </a:ext>
            </a:extLst>
          </p:cNvPr>
          <p:cNvSpPr txBox="1"/>
          <p:nvPr/>
        </p:nvSpPr>
        <p:spPr>
          <a:xfrm>
            <a:off x="1842797" y="2263457"/>
            <a:ext cx="4324738" cy="646331"/>
          </a:xfrm>
          <a:prstGeom prst="rect">
            <a:avLst/>
          </a:prstGeom>
          <a:noFill/>
          <a:ln>
            <a:solidFill>
              <a:srgbClr val="00437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/>
              <a:t>Determined how infusing a new technology impacts the range (TIM)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0DB37DA-79DA-42D3-34F3-07E7650C2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262814"/>
              </p:ext>
            </p:extLst>
          </p:nvPr>
        </p:nvGraphicFramePr>
        <p:xfrm>
          <a:off x="6364224" y="25684"/>
          <a:ext cx="5811982" cy="6835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740">
                  <a:extLst>
                    <a:ext uri="{9D8B030D-6E8A-4147-A177-3AD203B41FA5}">
                      <a16:colId xmlns:a16="http://schemas.microsoft.com/office/drawing/2014/main" val="4101623981"/>
                    </a:ext>
                  </a:extLst>
                </a:gridCol>
                <a:gridCol w="3851242">
                  <a:extLst>
                    <a:ext uri="{9D8B030D-6E8A-4147-A177-3AD203B41FA5}">
                      <a16:colId xmlns:a16="http://schemas.microsoft.com/office/drawing/2014/main" val="2320981487"/>
                    </a:ext>
                  </a:extLst>
                </a:gridCol>
              </a:tblGrid>
              <a:tr h="3319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Variable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Description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733121305"/>
                  </a:ext>
                </a:extLst>
              </a:tr>
              <a:tr h="225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sAccess_Wt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Engine accessories weight fraction of bare engine weight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035933914"/>
                  </a:ext>
                </a:extLst>
              </a:tr>
              <a:tr h="2448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ATD_Bleed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Bleed Flow injected in the duct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174776088"/>
                  </a:ext>
                </a:extLst>
              </a:tr>
              <a:tr h="2074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Core_Nozz_s_Wt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Core nozzle weight scalar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17839956"/>
                  </a:ext>
                </a:extLst>
              </a:tr>
              <a:tr h="2199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d_Burn_dP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Burner Pressure Drop Intercept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409777740"/>
                  </a:ext>
                </a:extLst>
              </a:tr>
              <a:tr h="1864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FCDO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Lift Independent Drag Factor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582767251"/>
                  </a:ext>
                </a:extLst>
              </a:tr>
              <a:tr h="1864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FCDSUB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Factor to increase or decrease all subsonic drag coefficients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987192276"/>
                  </a:ext>
                </a:extLst>
              </a:tr>
              <a:tr h="1867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FRFU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Fuselage Weight Factor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13938347"/>
                  </a:ext>
                </a:extLst>
              </a:tr>
              <a:tr h="2157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FRHT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Horizontal Tail Weight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188506490"/>
                  </a:ext>
                </a:extLst>
              </a:tr>
              <a:tr h="1867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FRVT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Vertiacal Tail Weight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175110861"/>
                  </a:ext>
                </a:extLst>
              </a:tr>
              <a:tr h="195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FRWI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Total Wing Weight Factor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559740167"/>
                  </a:ext>
                </a:extLst>
              </a:tr>
              <a:tr h="2116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FRWI1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First term in wing weight equation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47948450"/>
                  </a:ext>
                </a:extLst>
              </a:tr>
              <a:tr h="1864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FRWI2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Second term in wing weight equation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23610049"/>
                  </a:ext>
                </a:extLst>
              </a:tr>
              <a:tr h="3386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HPC_AFC_LossRatio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Ratio of baseline coefficient over loss coefficients with active flow control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120554937"/>
                  </a:ext>
                </a:extLst>
              </a:tr>
              <a:tr h="3386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HPC_AFC_nStages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Number of high-pressure compressor (HPC) stages to apply AFC Efficiency gain to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759310116"/>
                  </a:ext>
                </a:extLst>
              </a:tr>
              <a:tr h="208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HPC_Deff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 Efficiency delta at aero design point (ADP)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748158336"/>
                  </a:ext>
                </a:extLst>
              </a:tr>
              <a:tr h="1864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HPC_Dutip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 tip speed delta at ADP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923567685"/>
                  </a:ext>
                </a:extLst>
              </a:tr>
              <a:tr h="1864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HPC_FlowControl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Bleed Flow required per stage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889835554"/>
                  </a:ext>
                </a:extLst>
              </a:tr>
              <a:tr h="2074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HPC_FSPRmax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Maximum HPC 1st stage pressure ratio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880548211"/>
                  </a:ext>
                </a:extLst>
              </a:tr>
              <a:tr h="20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HPCPR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Pressure Ratio for High Pressure Compressor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66656025"/>
                  </a:ext>
                </a:extLst>
              </a:tr>
              <a:tr h="218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HPT_delta_desBladeTemp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High Pressure Turbine (HPT) Blade temperature increase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53675502"/>
                  </a:ext>
                </a:extLst>
              </a:tr>
              <a:tr h="2046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HPT_delta_desVaneTemp1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 Vane 1 temperature increase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306977094"/>
                  </a:ext>
                </a:extLst>
              </a:tr>
              <a:tr h="1864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HPT_delta_desVaneTemp2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HPT Vane 2 temperature increase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255097800"/>
                  </a:ext>
                </a:extLst>
              </a:tr>
              <a:tr h="1908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HPT_eff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 Adiabatic efficiency at ADP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799335726"/>
                  </a:ext>
                </a:extLst>
              </a:tr>
              <a:tr h="1864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HPT_Load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High Pressure Turbine Loading</a:t>
                      </a:r>
                    </a:p>
                  </a:txBody>
                  <a:tcPr marL="3809" marR="3809" marT="3809" marB="0" anchor="ctr"/>
                </a:tc>
                <a:extLst>
                  <a:ext uri="{0D108BD9-81ED-4DB2-BD59-A6C34878D82A}">
                    <a16:rowId xmlns:a16="http://schemas.microsoft.com/office/drawing/2014/main" val="1455210638"/>
                  </a:ext>
                </a:extLst>
              </a:tr>
              <a:tr h="1867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HPT_Stator_rho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High Pressure Turbine stator material density 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86573710"/>
                  </a:ext>
                </a:extLst>
              </a:tr>
              <a:tr h="2074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HPX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Engine Horse Power Extraction (Constant)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087078910"/>
                  </a:ext>
                </a:extLst>
              </a:tr>
              <a:tr h="1908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LPT_Deff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Low Pressure turbine efficiency adder</a:t>
                      </a:r>
                      <a:endParaRPr lang="en-US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961434450"/>
                  </a:ext>
                </a:extLst>
              </a:tr>
              <a:tr h="1950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LPT_delta_desBladeTemp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Low pressure turbine blade temperature increase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51641765"/>
                  </a:ext>
                </a:extLst>
              </a:tr>
              <a:tr h="2033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LPT_delta_desVaneTemp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 Bvane temperature increase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29248970"/>
                  </a:ext>
                </a:extLst>
              </a:tr>
              <a:tr h="2157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LPT_Load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Low pressure turbine loading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532053280"/>
                  </a:ext>
                </a:extLst>
              </a:tr>
              <a:tr h="1864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LPT_Stator_rho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Low presure turbine stator material density 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57625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182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B195C74-C481-263B-5D88-F70DB0DB6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72544"/>
              </p:ext>
            </p:extLst>
          </p:nvPr>
        </p:nvGraphicFramePr>
        <p:xfrm>
          <a:off x="1635303" y="650696"/>
          <a:ext cx="10550172" cy="6211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0674">
                  <a:extLst>
                    <a:ext uri="{9D8B030D-6E8A-4147-A177-3AD203B41FA5}">
                      <a16:colId xmlns:a16="http://schemas.microsoft.com/office/drawing/2014/main" val="1169241475"/>
                    </a:ext>
                  </a:extLst>
                </a:gridCol>
                <a:gridCol w="2218658">
                  <a:extLst>
                    <a:ext uri="{9D8B030D-6E8A-4147-A177-3AD203B41FA5}">
                      <a16:colId xmlns:a16="http://schemas.microsoft.com/office/drawing/2014/main" val="1104379056"/>
                    </a:ext>
                  </a:extLst>
                </a:gridCol>
                <a:gridCol w="3732942">
                  <a:extLst>
                    <a:ext uri="{9D8B030D-6E8A-4147-A177-3AD203B41FA5}">
                      <a16:colId xmlns:a16="http://schemas.microsoft.com/office/drawing/2014/main" val="1802801038"/>
                    </a:ext>
                  </a:extLst>
                </a:gridCol>
                <a:gridCol w="1387898">
                  <a:extLst>
                    <a:ext uri="{9D8B030D-6E8A-4147-A177-3AD203B41FA5}">
                      <a16:colId xmlns:a16="http://schemas.microsoft.com/office/drawing/2014/main" val="3564020736"/>
                    </a:ext>
                  </a:extLst>
                </a:gridCol>
              </a:tblGrid>
              <a:tr h="52374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LTAG Technology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Technology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Effects on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Roboto"/>
                        </a:rPr>
                        <a:t>TRL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414828"/>
                  </a:ext>
                </a:extLst>
              </a:tr>
              <a:tr h="1216942">
                <a:tc>
                  <a:txBody>
                    <a:bodyPr/>
                    <a:lstStyle/>
                    <a:p>
                      <a:r>
                        <a:rPr lang="en-US">
                          <a:latin typeface="Roboto"/>
                        </a:rPr>
                        <a:t>T3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Damage Arresting Stitched Composites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Roboto"/>
                        </a:rPr>
                        <a:t>Resin-infused dry fabric structures </a:t>
                      </a:r>
                      <a:r>
                        <a:rPr lang="en-US" sz="1700" b="1">
                          <a:latin typeface="Roboto"/>
                        </a:rPr>
                        <a:t>reduce airframe weight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7092942"/>
                  </a:ext>
                </a:extLst>
              </a:tr>
              <a:tr h="903941">
                <a:tc>
                  <a:txBody>
                    <a:bodyPr/>
                    <a:lstStyle/>
                    <a:p>
                      <a:r>
                        <a:rPr lang="en-US">
                          <a:latin typeface="Roboto"/>
                        </a:rPr>
                        <a:t>T8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Adaptive Wing / Variable Camber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latin typeface="Roboto"/>
                        </a:rPr>
                        <a:t>Reduces the induced drag on an aircraft</a:t>
                      </a:r>
                      <a:r>
                        <a:rPr lang="en-US" sz="1700">
                          <a:latin typeface="Roboto"/>
                        </a:rPr>
                        <a:t> by in-flight altering the wing geometry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2556322"/>
                  </a:ext>
                </a:extLst>
              </a:tr>
              <a:tr h="1110103">
                <a:tc>
                  <a:txBody>
                    <a:bodyPr/>
                    <a:lstStyle/>
                    <a:p>
                      <a:r>
                        <a:rPr lang="en-US">
                          <a:latin typeface="Roboto"/>
                        </a:rPr>
                        <a:t>T12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Riblets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Roboto"/>
                        </a:rPr>
                        <a:t>Ribbing fences that create a span wise viscous force to act on the boundary layer and </a:t>
                      </a:r>
                      <a:r>
                        <a:rPr lang="en-US" sz="1700" b="1">
                          <a:latin typeface="Roboto"/>
                        </a:rPr>
                        <a:t>reduce friction drag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518158"/>
                  </a:ext>
                </a:extLst>
              </a:tr>
              <a:tr h="1339230">
                <a:tc>
                  <a:txBody>
                    <a:bodyPr/>
                    <a:lstStyle/>
                    <a:p>
                      <a:r>
                        <a:rPr lang="en-US">
                          <a:latin typeface="Roboto"/>
                        </a:rPr>
                        <a:t>T20a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Active Compressor Clearance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Roboto"/>
                        </a:rPr>
                        <a:t>Establishing clearance between blade tips and casing at takeoff </a:t>
                      </a:r>
                      <a:r>
                        <a:rPr lang="en-US" sz="1700" b="1">
                          <a:latin typeface="Roboto"/>
                        </a:rPr>
                        <a:t>allows more flow to bypass and increase engine 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241984"/>
                  </a:ext>
                </a:extLst>
              </a:tr>
              <a:tr h="1089044">
                <a:tc>
                  <a:txBody>
                    <a:bodyPr/>
                    <a:lstStyle/>
                    <a:p>
                      <a:r>
                        <a:rPr lang="en-US">
                          <a:latin typeface="Roboto"/>
                        </a:rPr>
                        <a:t>T20b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3057"/>
                          </a:solidFill>
                        </a:rPr>
                        <a:t>Active Compressor Flow Control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Roboto"/>
                        </a:rPr>
                        <a:t>Aspiration induced removal of low energy flow to </a:t>
                      </a:r>
                      <a:r>
                        <a:rPr lang="en-US" sz="1700" b="1">
                          <a:latin typeface="Roboto"/>
                        </a:rPr>
                        <a:t>slow engine blade speed and increase efficiency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46948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29" y="-68298"/>
            <a:ext cx="11430000" cy="752003"/>
          </a:xfrm>
        </p:spPr>
        <p:txBody>
          <a:bodyPr/>
          <a:lstStyle/>
          <a:p>
            <a:r>
              <a:rPr lang="en-US"/>
              <a:t>Technology Exploration</a:t>
            </a:r>
          </a:p>
        </p:txBody>
      </p:sp>
      <p:pic>
        <p:nvPicPr>
          <p:cNvPr id="6" name="Picture 5" descr="A drawing of a boat&#10;&#10;Description automatically generated">
            <a:extLst>
              <a:ext uri="{FF2B5EF4-FFF2-40B4-BE49-F238E27FC236}">
                <a16:creationId xmlns:a16="http://schemas.microsoft.com/office/drawing/2014/main" id="{DB5BA466-1F88-26EE-B6AE-1302CE365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70" y="2567814"/>
            <a:ext cx="2559269" cy="713568"/>
          </a:xfrm>
          <a:prstGeom prst="rect">
            <a:avLst/>
          </a:prstGeom>
        </p:spPr>
      </p:pic>
      <p:pic>
        <p:nvPicPr>
          <p:cNvPr id="7" name="Picture 6" descr="A diagram of a step&#10;&#10;Description automatically generated">
            <a:extLst>
              <a:ext uri="{FF2B5EF4-FFF2-40B4-BE49-F238E27FC236}">
                <a16:creationId xmlns:a16="http://schemas.microsoft.com/office/drawing/2014/main" id="{A5CAF663-DDAC-BB17-BB9A-FC4C710EC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384" y="3582192"/>
            <a:ext cx="2627105" cy="798764"/>
          </a:xfrm>
          <a:prstGeom prst="rect">
            <a:avLst/>
          </a:prstGeom>
        </p:spPr>
      </p:pic>
      <p:pic>
        <p:nvPicPr>
          <p:cNvPr id="11" name="Picture 10" descr="A diagram of an actuator&#10;&#10;Description automatically generated">
            <a:extLst>
              <a:ext uri="{FF2B5EF4-FFF2-40B4-BE49-F238E27FC236}">
                <a16:creationId xmlns:a16="http://schemas.microsoft.com/office/drawing/2014/main" id="{E33DF5A4-8D7B-9098-6B70-B79570748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755" y="4636540"/>
            <a:ext cx="1779917" cy="971897"/>
          </a:xfrm>
          <a:prstGeom prst="rect">
            <a:avLst/>
          </a:prstGeom>
        </p:spPr>
      </p:pic>
      <p:pic>
        <p:nvPicPr>
          <p:cNvPr id="12" name="Picture 11" descr="A row of black shelves&#10;&#10;Description automatically generated">
            <a:extLst>
              <a:ext uri="{FF2B5EF4-FFF2-40B4-BE49-F238E27FC236}">
                <a16:creationId xmlns:a16="http://schemas.microsoft.com/office/drawing/2014/main" id="{0EBB7FB8-E2AA-01AB-8CC7-B4F469F7E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048" y="1174999"/>
            <a:ext cx="1524000" cy="1162050"/>
          </a:xfrm>
          <a:prstGeom prst="rect">
            <a:avLst/>
          </a:prstGeom>
        </p:spPr>
      </p:pic>
      <p:pic>
        <p:nvPicPr>
          <p:cNvPr id="13" name="Picture 12" descr="A diagram of an actuator&#10;&#10;Description automatically generated">
            <a:extLst>
              <a:ext uri="{FF2B5EF4-FFF2-40B4-BE49-F238E27FC236}">
                <a16:creationId xmlns:a16="http://schemas.microsoft.com/office/drawing/2014/main" id="{7CFEC4E1-CC82-7B58-FDBF-9A9B39069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755" y="5856280"/>
            <a:ext cx="1779917" cy="97189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5D1E4E3-81CD-AD63-A54B-E29FE1C6C30B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333463-8C07-2FE6-1927-DADD7D565FC5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321A08-1A9C-57AC-13DE-DDB02E048BBB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E3E2D9-FD47-85AD-029A-C711684451EA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C7B097-8202-E76A-4E94-EC3D0FC11EFE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946D16-B56D-22EC-E6BC-D84B8368C9F6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573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B195C74-C481-263B-5D88-F70DB0DB6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966241"/>
              </p:ext>
            </p:extLst>
          </p:nvPr>
        </p:nvGraphicFramePr>
        <p:xfrm>
          <a:off x="1652426" y="856179"/>
          <a:ext cx="10511225" cy="6016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141">
                  <a:extLst>
                    <a:ext uri="{9D8B030D-6E8A-4147-A177-3AD203B41FA5}">
                      <a16:colId xmlns:a16="http://schemas.microsoft.com/office/drawing/2014/main" val="1169241475"/>
                    </a:ext>
                  </a:extLst>
                </a:gridCol>
                <a:gridCol w="2351149">
                  <a:extLst>
                    <a:ext uri="{9D8B030D-6E8A-4147-A177-3AD203B41FA5}">
                      <a16:colId xmlns:a16="http://schemas.microsoft.com/office/drawing/2014/main" val="1104379056"/>
                    </a:ext>
                  </a:extLst>
                </a:gridCol>
                <a:gridCol w="3539674">
                  <a:extLst>
                    <a:ext uri="{9D8B030D-6E8A-4147-A177-3AD203B41FA5}">
                      <a16:colId xmlns:a16="http://schemas.microsoft.com/office/drawing/2014/main" val="1802801038"/>
                    </a:ext>
                  </a:extLst>
                </a:gridCol>
                <a:gridCol w="1562261">
                  <a:extLst>
                    <a:ext uri="{9D8B030D-6E8A-4147-A177-3AD203B41FA5}">
                      <a16:colId xmlns:a16="http://schemas.microsoft.com/office/drawing/2014/main" val="3564020736"/>
                    </a:ext>
                  </a:extLst>
                </a:gridCol>
              </a:tblGrid>
              <a:tr h="51934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LTAG Technology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Technology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Effects on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Roboto"/>
                        </a:rPr>
                        <a:t>TRL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414828"/>
                  </a:ext>
                </a:extLst>
              </a:tr>
              <a:tr h="1206704">
                <a:tc>
                  <a:txBody>
                    <a:bodyPr/>
                    <a:lstStyle/>
                    <a:p>
                      <a:r>
                        <a:rPr lang="en-US">
                          <a:latin typeface="Roboto"/>
                        </a:rPr>
                        <a:t>T23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Active Turbine Clearance Control: Mechanically Actuated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Roboto"/>
                        </a:rPr>
                        <a:t>By reducing the spacing between the turbine blades, </a:t>
                      </a:r>
                      <a:r>
                        <a:rPr lang="en-US" sz="1700" b="1">
                          <a:latin typeface="Roboto"/>
                        </a:rPr>
                        <a:t>air leakage is reduced and improved engine efficiency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7092942"/>
                  </a:ext>
                </a:extLst>
              </a:tr>
              <a:tr h="1327962">
                <a:tc>
                  <a:txBody>
                    <a:bodyPr/>
                    <a:lstStyle/>
                    <a:p>
                      <a:r>
                        <a:rPr lang="en-US">
                          <a:latin typeface="Roboto"/>
                        </a:rPr>
                        <a:t>T27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Advanced Thermal Barrier Coating (TBC)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Roboto"/>
                        </a:rPr>
                        <a:t>Ceramic coating coupled with a nickel-based superalloy allows </a:t>
                      </a:r>
                      <a:r>
                        <a:rPr lang="en-US" sz="1700" b="1">
                          <a:latin typeface="Roboto"/>
                        </a:rPr>
                        <a:t>increased turbine inlet pressure and greater engine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2556322"/>
                  </a:ext>
                </a:extLst>
              </a:tr>
              <a:tr h="1375831">
                <a:tc>
                  <a:txBody>
                    <a:bodyPr/>
                    <a:lstStyle/>
                    <a:p>
                      <a:r>
                        <a:rPr lang="en-US">
                          <a:latin typeface="Roboto"/>
                        </a:rPr>
                        <a:t>T29a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Ceramic Matrix Composites Vanes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Roboto"/>
                        </a:rPr>
                        <a:t>Provides high material strength at high temperatures that </a:t>
                      </a:r>
                      <a:r>
                        <a:rPr lang="en-US" sz="1700" b="1">
                          <a:latin typeface="Roboto"/>
                        </a:rPr>
                        <a:t>increases turbine inlet temperature and engine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518158"/>
                  </a:ext>
                </a:extLst>
              </a:tr>
              <a:tr h="1576043">
                <a:tc>
                  <a:txBody>
                    <a:bodyPr/>
                    <a:lstStyle/>
                    <a:p>
                      <a:r>
                        <a:rPr lang="en-US">
                          <a:latin typeface="Roboto"/>
                        </a:rPr>
                        <a:t>T29b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Ceramic Matrix Composites for Exhaust Core Nozzle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Roboto"/>
                        </a:rPr>
                        <a:t>Provides high material strength at high temperatures that </a:t>
                      </a:r>
                      <a:r>
                        <a:rPr lang="en-US" sz="1700" b="1">
                          <a:latin typeface="Roboto"/>
                        </a:rPr>
                        <a:t>decreases exhaust core nozzle densities and increases engine performance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24198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96"/>
            <a:ext cx="11430000" cy="752003"/>
          </a:xfrm>
        </p:spPr>
        <p:txBody>
          <a:bodyPr/>
          <a:lstStyle/>
          <a:p>
            <a:r>
              <a:rPr lang="en-US"/>
              <a:t>Technology Exploration</a:t>
            </a:r>
          </a:p>
        </p:txBody>
      </p:sp>
      <p:pic>
        <p:nvPicPr>
          <p:cNvPr id="14" name="Picture 13" descr="Diagram of a mechanical system&#10;&#10;Description automatically generated">
            <a:extLst>
              <a:ext uri="{FF2B5EF4-FFF2-40B4-BE49-F238E27FC236}">
                <a16:creationId xmlns:a16="http://schemas.microsoft.com/office/drawing/2014/main" id="{04735FF2-55D6-0CAA-AEDD-07B2D7E07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331" y="1407709"/>
            <a:ext cx="2470031" cy="1098562"/>
          </a:xfrm>
          <a:prstGeom prst="rect">
            <a:avLst/>
          </a:prstGeom>
        </p:spPr>
      </p:pic>
      <p:pic>
        <p:nvPicPr>
          <p:cNvPr id="15" name="Picture 14" descr="A diagram of a layer of thermal barrier&#10;&#10;Description automatically generated">
            <a:extLst>
              <a:ext uri="{FF2B5EF4-FFF2-40B4-BE49-F238E27FC236}">
                <a16:creationId xmlns:a16="http://schemas.microsoft.com/office/drawing/2014/main" id="{D1B5D0E7-08BB-12AF-4E74-D080E2F94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017" y="2840047"/>
            <a:ext cx="2417314" cy="1022612"/>
          </a:xfrm>
          <a:prstGeom prst="rect">
            <a:avLst/>
          </a:prstGeom>
        </p:spPr>
      </p:pic>
      <p:pic>
        <p:nvPicPr>
          <p:cNvPr id="16" name="Picture 15" descr="A person holding a metal object&#10;&#10;Description automatically generated">
            <a:extLst>
              <a:ext uri="{FF2B5EF4-FFF2-40B4-BE49-F238E27FC236}">
                <a16:creationId xmlns:a16="http://schemas.microsoft.com/office/drawing/2014/main" id="{CEA8CDA4-A1BF-9F7D-BB11-AB7659A9C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063" y="4062023"/>
            <a:ext cx="2230408" cy="1154250"/>
          </a:xfrm>
          <a:prstGeom prst="rect">
            <a:avLst/>
          </a:prstGeom>
        </p:spPr>
      </p:pic>
      <p:pic>
        <p:nvPicPr>
          <p:cNvPr id="17" name="Picture 16" descr="A person holding a metal object&#10;&#10;Description automatically generated">
            <a:extLst>
              <a:ext uri="{FF2B5EF4-FFF2-40B4-BE49-F238E27FC236}">
                <a16:creationId xmlns:a16="http://schemas.microsoft.com/office/drawing/2014/main" id="{929CAF2B-9558-66EC-CFE7-443F33DE3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376" y="5561414"/>
            <a:ext cx="2230408" cy="115425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FBC7780-0CFF-C580-BAC4-37F78D4B28A1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4E426E-5D15-CE6A-83DB-707FA54F10AF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05AC2C-9E00-EB64-C39C-69E4BFDFB9CC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2FD27D1-DB15-B87F-9757-2A43B7EAE560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277304-CB32-51D5-90AF-F1BCB930C461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CD743C-1021-9BB5-EFDD-C95590203261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1738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B195C74-C481-263B-5D88-F70DB0DB6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928601"/>
              </p:ext>
            </p:extLst>
          </p:nvPr>
        </p:nvGraphicFramePr>
        <p:xfrm>
          <a:off x="1669550" y="667820"/>
          <a:ext cx="10512200" cy="6172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426">
                  <a:extLst>
                    <a:ext uri="{9D8B030D-6E8A-4147-A177-3AD203B41FA5}">
                      <a16:colId xmlns:a16="http://schemas.microsoft.com/office/drawing/2014/main" val="1169241475"/>
                    </a:ext>
                  </a:extLst>
                </a:gridCol>
                <a:gridCol w="2351367">
                  <a:extLst>
                    <a:ext uri="{9D8B030D-6E8A-4147-A177-3AD203B41FA5}">
                      <a16:colId xmlns:a16="http://schemas.microsoft.com/office/drawing/2014/main" val="1104379056"/>
                    </a:ext>
                  </a:extLst>
                </a:gridCol>
                <a:gridCol w="3618560">
                  <a:extLst>
                    <a:ext uri="{9D8B030D-6E8A-4147-A177-3AD203B41FA5}">
                      <a16:colId xmlns:a16="http://schemas.microsoft.com/office/drawing/2014/main" val="1802801038"/>
                    </a:ext>
                  </a:extLst>
                </a:gridCol>
                <a:gridCol w="1483847">
                  <a:extLst>
                    <a:ext uri="{9D8B030D-6E8A-4147-A177-3AD203B41FA5}">
                      <a16:colId xmlns:a16="http://schemas.microsoft.com/office/drawing/2014/main" val="3564020736"/>
                    </a:ext>
                  </a:extLst>
                </a:gridCol>
              </a:tblGrid>
              <a:tr h="4481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LTAG Technology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Technology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Effects on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Roboto"/>
                        </a:rPr>
                        <a:t>TRL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414828"/>
                  </a:ext>
                </a:extLst>
              </a:tr>
              <a:tr h="1513648">
                <a:tc>
                  <a:txBody>
                    <a:bodyPr/>
                    <a:lstStyle/>
                    <a:p>
                      <a:r>
                        <a:rPr lang="en-US">
                          <a:latin typeface="Roboto"/>
                        </a:rPr>
                        <a:t>T32a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Highly Loaded Compressor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Roboto"/>
                        </a:rPr>
                        <a:t>Through optimized non axisymmetric end wall design and advanced casing, </a:t>
                      </a:r>
                      <a:r>
                        <a:rPr lang="en-US" sz="1700" b="1">
                          <a:latin typeface="Roboto"/>
                        </a:rPr>
                        <a:t>increased loading capacity and minimize efficiency losses.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7092942"/>
                  </a:ext>
                </a:extLst>
              </a:tr>
              <a:tr h="1217684">
                <a:tc>
                  <a:txBody>
                    <a:bodyPr/>
                    <a:lstStyle/>
                    <a:p>
                      <a:r>
                        <a:rPr lang="en-US">
                          <a:latin typeface="Roboto"/>
                        </a:rPr>
                        <a:t>T32b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Highly Loaded Turbine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Roboto"/>
                        </a:rPr>
                        <a:t>Blade shape and end wall shape optimizing </a:t>
                      </a:r>
                      <a:r>
                        <a:rPr lang="en-US" sz="1700" b="1">
                          <a:latin typeface="Roboto"/>
                        </a:rPr>
                        <a:t>increases loading and reduces number of turbine stages</a:t>
                      </a:r>
                      <a:r>
                        <a:rPr lang="en-US" sz="1700" b="0">
                          <a:latin typeface="Roboto"/>
                        </a:rPr>
                        <a:t>. </a:t>
                      </a:r>
                      <a:endParaRPr lang="en-US" sz="1700">
                        <a:latin typeface="Robot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2556322"/>
                  </a:ext>
                </a:extLst>
              </a:tr>
              <a:tr h="1589754">
                <a:tc>
                  <a:txBody>
                    <a:bodyPr/>
                    <a:lstStyle/>
                    <a:p>
                      <a:r>
                        <a:rPr lang="en-US">
                          <a:latin typeface="Roboto"/>
                        </a:rPr>
                        <a:t>T65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Rich Quench Lean (RQL) Zone Combustor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latin typeface="Roboto"/>
                        </a:rPr>
                        <a:t>Ensuring Combustion stability (Rich Burn) and reducing nitrogen oxide emissions (Lean Burn) relative to published environmental standards.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518158"/>
                  </a:ext>
                </a:extLst>
              </a:tr>
              <a:tr h="1403723">
                <a:tc>
                  <a:txBody>
                    <a:bodyPr/>
                    <a:lstStyle/>
                    <a:p>
                      <a:r>
                        <a:rPr lang="en-US">
                          <a:latin typeface="Roboto"/>
                        </a:rPr>
                        <a:t>T80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Advanced Sandwich Composites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Roboto"/>
                        </a:rPr>
                        <a:t>Skin technology that incorporates a lattice composite sandwiched between two thin plates: </a:t>
                      </a:r>
                      <a:r>
                        <a:rPr lang="en-US" sz="1700" b="1">
                          <a:latin typeface="Roboto"/>
                        </a:rPr>
                        <a:t>yields a high structural integrity for little weight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24198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96"/>
            <a:ext cx="11430000" cy="752003"/>
          </a:xfrm>
        </p:spPr>
        <p:txBody>
          <a:bodyPr/>
          <a:lstStyle/>
          <a:p>
            <a:r>
              <a:rPr lang="en-US"/>
              <a:t>Technology Exploration</a:t>
            </a:r>
          </a:p>
        </p:txBody>
      </p:sp>
      <p:pic>
        <p:nvPicPr>
          <p:cNvPr id="2" name="Picture 1" descr="A close-up of a machine&#10;&#10;Description automatically generated">
            <a:extLst>
              <a:ext uri="{FF2B5EF4-FFF2-40B4-BE49-F238E27FC236}">
                <a16:creationId xmlns:a16="http://schemas.microsoft.com/office/drawing/2014/main" id="{1B32F9A4-1C04-1A01-D925-48EC5AD0D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595" y="1404641"/>
            <a:ext cx="2383767" cy="1162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904D8D-27C3-8695-7646-4CBD1E559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068" y="2665676"/>
            <a:ext cx="1482785" cy="1179490"/>
          </a:xfrm>
          <a:prstGeom prst="rect">
            <a:avLst/>
          </a:prstGeom>
        </p:spPr>
      </p:pic>
      <p:pic>
        <p:nvPicPr>
          <p:cNvPr id="6" name="Picture 5" descr="A diagram of a machine&#10;&#10;Description automatically generated">
            <a:extLst>
              <a:ext uri="{FF2B5EF4-FFF2-40B4-BE49-F238E27FC236}">
                <a16:creationId xmlns:a16="http://schemas.microsoft.com/office/drawing/2014/main" id="{1FD23CF6-6B5A-2FEC-0EDF-727D01A2C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991" y="4202976"/>
            <a:ext cx="2733616" cy="1104964"/>
          </a:xfrm>
          <a:prstGeom prst="rect">
            <a:avLst/>
          </a:prstGeom>
        </p:spPr>
      </p:pic>
      <p:pic>
        <p:nvPicPr>
          <p:cNvPr id="7" name="Picture 6" descr="A diagram of a structure&#10;&#10;Description automatically generated">
            <a:extLst>
              <a:ext uri="{FF2B5EF4-FFF2-40B4-BE49-F238E27FC236}">
                <a16:creationId xmlns:a16="http://schemas.microsoft.com/office/drawing/2014/main" id="{E432B060-8534-E52E-8179-5D93F41E8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011" y="5456889"/>
            <a:ext cx="2062673" cy="134876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692FAF3-658C-C50B-9C7D-81806C730FC4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1D1914-AED6-D756-1560-A3DD98688537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4F7E04-DE36-7BDB-1CE7-E8B7C5928E71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ABC2FC-B1EB-0000-C93E-C353FA30B831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E04A03-C6C9-7117-7561-EA965D5FF806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B20E18-8466-599F-4F35-BA60A5FFF927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2555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63E469D-2B91-033D-06E6-FBF304F763B4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6B37D0-09C6-500E-ADCC-A0A45F940897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CA4075-058D-2D3F-E8A4-EC022C063088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CDCD96-F1CC-F6B5-A9A3-C00F20809D42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67985-EDA4-47C2-1C60-640674E73112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171786-4053-B1F1-3CBE-28AB22C0AC65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47958D9-3DCC-1C79-FFB3-BE848B955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64160"/>
              </p:ext>
            </p:extLst>
          </p:nvPr>
        </p:nvGraphicFramePr>
        <p:xfrm>
          <a:off x="6634065" y="12566"/>
          <a:ext cx="5557934" cy="6860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8085">
                  <a:extLst>
                    <a:ext uri="{9D8B030D-6E8A-4147-A177-3AD203B41FA5}">
                      <a16:colId xmlns:a16="http://schemas.microsoft.com/office/drawing/2014/main" val="4101623981"/>
                    </a:ext>
                  </a:extLst>
                </a:gridCol>
                <a:gridCol w="979324">
                  <a:extLst>
                    <a:ext uri="{9D8B030D-6E8A-4147-A177-3AD203B41FA5}">
                      <a16:colId xmlns:a16="http://schemas.microsoft.com/office/drawing/2014/main" val="2320981487"/>
                    </a:ext>
                  </a:extLst>
                </a:gridCol>
                <a:gridCol w="1112997">
                  <a:extLst>
                    <a:ext uri="{9D8B030D-6E8A-4147-A177-3AD203B41FA5}">
                      <a16:colId xmlns:a16="http://schemas.microsoft.com/office/drawing/2014/main" val="2737107266"/>
                    </a:ext>
                  </a:extLst>
                </a:gridCol>
                <a:gridCol w="1197528">
                  <a:extLst>
                    <a:ext uri="{9D8B030D-6E8A-4147-A177-3AD203B41FA5}">
                      <a16:colId xmlns:a16="http://schemas.microsoft.com/office/drawing/2014/main" val="1474804248"/>
                    </a:ext>
                  </a:extLst>
                </a:gridCol>
              </a:tblGrid>
              <a:tr h="547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Variable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Pre Technology Baseline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Newly Tech Infused Min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Newly Tech Infused Max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733121305"/>
                  </a:ext>
                </a:extLst>
              </a:tr>
              <a:tr h="2264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sAccess_Wt</a:t>
                      </a:r>
                      <a:endParaRPr lang="en-US" sz="1200" b="0" i="0" u="none" strike="noStrike" err="1">
                        <a:solidFill>
                          <a:srgbClr val="000000"/>
                        </a:solidFill>
                        <a:effectLst/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0.15156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0.15156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0.195035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035933914"/>
                  </a:ext>
                </a:extLst>
              </a:tr>
              <a:tr h="2462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ATD_Bleed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0.005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174776088"/>
                  </a:ext>
                </a:extLst>
              </a:tr>
              <a:tr h="2086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Core_Nozz_s_Wt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0.675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17839956"/>
                  </a:ext>
                </a:extLst>
              </a:tr>
              <a:tr h="221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d_Burn_dP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0.0235321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0.0235321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0.023662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409777740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FCDO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0.97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582767251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FCDSUB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0.885906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0.835906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0.885906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987192276"/>
                  </a:ext>
                </a:extLst>
              </a:tr>
              <a:tr h="1878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FRFU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0.81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1.001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13938347"/>
                  </a:ext>
                </a:extLst>
              </a:tr>
              <a:tr h="21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FRHT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0.9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188506490"/>
                  </a:ext>
                </a:extLst>
              </a:tr>
              <a:tr h="1878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FRVT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0.9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175110861"/>
                  </a:ext>
                </a:extLst>
              </a:tr>
              <a:tr h="196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FRWI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0.9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1.001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559740167"/>
                  </a:ext>
                </a:extLst>
              </a:tr>
              <a:tr h="2128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FRWI1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0.9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47948450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FRWI2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0.925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23610049"/>
                  </a:ext>
                </a:extLst>
              </a:tr>
              <a:tr h="2504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HPC_AFC_LossRatio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2.76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120554937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HPC_AFC_nStages</a:t>
                      </a:r>
                      <a:endParaRPr lang="en-US" sz="1200" b="0" i="0" u="none" strike="noStrike" err="1">
                        <a:solidFill>
                          <a:srgbClr val="000000"/>
                        </a:solidFill>
                        <a:effectLst/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759310116"/>
                  </a:ext>
                </a:extLst>
              </a:tr>
              <a:tr h="20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HPC_Deff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-0.01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-0.01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748158336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HPC_Dutip</a:t>
                      </a:r>
                      <a:endParaRPr lang="en-US" sz="1200" b="0" i="0" u="none" strike="noStrike" err="1">
                        <a:solidFill>
                          <a:srgbClr val="000000"/>
                        </a:solidFill>
                        <a:effectLst/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357.83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-337.18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357.83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923567685"/>
                  </a:ext>
                </a:extLst>
              </a:tr>
              <a:tr h="2076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HPC_FlowControl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0.01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889835554"/>
                  </a:ext>
                </a:extLst>
              </a:tr>
              <a:tr h="2086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HPC_FSPRmax</a:t>
                      </a:r>
                      <a:endParaRPr lang="en-US" sz="1200" b="0" i="0" u="none" strike="noStrike" err="1">
                        <a:solidFill>
                          <a:srgbClr val="000000"/>
                        </a:solidFill>
                        <a:effectLst/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1.3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1.3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1.845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880548211"/>
                  </a:ext>
                </a:extLst>
              </a:tr>
              <a:tr h="210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HPCPR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10.954079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10.954079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29.2661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66656025"/>
                  </a:ext>
                </a:extLst>
              </a:tr>
              <a:tr h="219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HPT_delta_desBladeTemp</a:t>
                      </a:r>
                      <a:endParaRPr lang="en-US" sz="1200" b="0" i="0" u="none" strike="noStrike" err="1">
                        <a:solidFill>
                          <a:srgbClr val="000000"/>
                        </a:solidFill>
                        <a:effectLst/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150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53675502"/>
                  </a:ext>
                </a:extLst>
              </a:tr>
              <a:tr h="2058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HPT_delta_desVaneTemp1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810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306977094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HPT_delta_desVaneTemp2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810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255097800"/>
                  </a:ext>
                </a:extLst>
              </a:tr>
              <a:tr h="191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HPT_eff</a:t>
                      </a:r>
                      <a:endParaRPr lang="en-US" sz="1200" b="0" i="0" u="none" strike="noStrike" err="1">
                        <a:solidFill>
                          <a:srgbClr val="000000"/>
                        </a:solidFill>
                        <a:effectLst/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0.90184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0.90184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0.91084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799335726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HPT_Load</a:t>
                      </a:r>
                      <a:endParaRPr lang="en-US" sz="1200" b="0" i="0" u="none" strike="noStrike" err="1">
                        <a:solidFill>
                          <a:srgbClr val="000000"/>
                        </a:solidFill>
                        <a:effectLst/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0.6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0.6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0.768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455210638"/>
                  </a:ext>
                </a:extLst>
              </a:tr>
              <a:tr h="187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HPT_Stator_rho</a:t>
                      </a:r>
                      <a:endParaRPr lang="en-US" sz="1200" b="0" i="0" u="none" strike="noStrike" err="1">
                        <a:solidFill>
                          <a:srgbClr val="000000"/>
                        </a:solidFill>
                        <a:effectLst/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0.312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0.2028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0.312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86573710"/>
                  </a:ext>
                </a:extLst>
              </a:tr>
              <a:tr h="2086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HPX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250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250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250.05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087078910"/>
                  </a:ext>
                </a:extLst>
              </a:tr>
              <a:tr h="191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LPT_Deff</a:t>
                      </a:r>
                      <a:endParaRPr lang="en-US" sz="1200" b="0" i="0" u="none" strike="noStrike" err="1">
                        <a:solidFill>
                          <a:srgbClr val="000000"/>
                        </a:solidFill>
                        <a:effectLst/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0.02791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0.02791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0.06891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961434450"/>
                  </a:ext>
                </a:extLst>
              </a:tr>
              <a:tr h="196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LPT_delta_desBladeTemp</a:t>
                      </a:r>
                      <a:endParaRPr lang="en-US" sz="1200" b="0" i="0" u="none" strike="noStrike" err="1">
                        <a:solidFill>
                          <a:srgbClr val="000000"/>
                        </a:solidFill>
                        <a:effectLst/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150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51641765"/>
                  </a:ext>
                </a:extLst>
              </a:tr>
              <a:tr h="2045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LPT_delta_desVaneTemp</a:t>
                      </a:r>
                      <a:endParaRPr lang="en-US" sz="1200" b="0" i="0" u="none" strike="noStrike" err="1">
                        <a:solidFill>
                          <a:srgbClr val="000000"/>
                        </a:solidFill>
                        <a:effectLst/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810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29248970"/>
                  </a:ext>
                </a:extLst>
              </a:tr>
              <a:tr h="21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LPT_Load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2.4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2.4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3.072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532053280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LPT_Stator_rho</a:t>
                      </a:r>
                      <a:endParaRPr lang="en-US" sz="1200" b="0" i="0" u="none" strike="noStrike" err="1">
                        <a:solidFill>
                          <a:srgbClr val="000000"/>
                        </a:solidFill>
                        <a:effectLst/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0.313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0.2028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0.313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576256841"/>
                  </a:ext>
                </a:extLst>
              </a:tr>
            </a:tbl>
          </a:graphicData>
        </a:graphic>
      </p:graphicFrame>
      <p:sp>
        <p:nvSpPr>
          <p:cNvPr id="15" name="Title 2">
            <a:extLst>
              <a:ext uri="{FF2B5EF4-FFF2-40B4-BE49-F238E27FC236}">
                <a16:creationId xmlns:a16="http://schemas.microsoft.com/office/drawing/2014/main" id="{B3F70B40-EE7E-1EF8-C7F2-56F4562BF101}"/>
              </a:ext>
            </a:extLst>
          </p:cNvPr>
          <p:cNvSpPr txBox="1">
            <a:spLocks/>
          </p:cNvSpPr>
          <p:nvPr/>
        </p:nvSpPr>
        <p:spPr>
          <a:xfrm>
            <a:off x="381000" y="8757"/>
            <a:ext cx="5316877" cy="743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Technology Effects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0DF190-507E-4B55-3B2A-4518196415BB}"/>
              </a:ext>
            </a:extLst>
          </p:cNvPr>
          <p:cNvSpPr txBox="1"/>
          <p:nvPr/>
        </p:nvSpPr>
        <p:spPr>
          <a:xfrm>
            <a:off x="1842797" y="1129004"/>
            <a:ext cx="43247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437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Each of these Variables Corresponds to Aircraft Performance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0F422F-412F-D517-02D5-2913278DE3E8}"/>
              </a:ext>
            </a:extLst>
          </p:cNvPr>
          <p:cNvSpPr txBox="1"/>
          <p:nvPr/>
        </p:nvSpPr>
        <p:spPr>
          <a:xfrm>
            <a:off x="1842797" y="2207998"/>
            <a:ext cx="43247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437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Determined how infusing a new technology impacts the range (TIM)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C1BF4A-601E-9AA7-A530-42AE5195DB7C}"/>
              </a:ext>
            </a:extLst>
          </p:cNvPr>
          <p:cNvSpPr txBox="1"/>
          <p:nvPr/>
        </p:nvSpPr>
        <p:spPr>
          <a:xfrm>
            <a:off x="1842797" y="6033759"/>
            <a:ext cx="4324738" cy="646331"/>
          </a:xfrm>
          <a:prstGeom prst="rect">
            <a:avLst/>
          </a:prstGeom>
          <a:noFill/>
          <a:ln>
            <a:solidFill>
              <a:srgbClr val="00437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Aggregated the entire new range with all possible technology infusions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34181A-EA29-5668-216F-F6F5B09326C6}"/>
              </a:ext>
            </a:extLst>
          </p:cNvPr>
          <p:cNvSpPr txBox="1"/>
          <p:nvPr/>
        </p:nvSpPr>
        <p:spPr>
          <a:xfrm>
            <a:off x="1842796" y="3291784"/>
            <a:ext cx="4324738" cy="2308324"/>
          </a:xfrm>
          <a:prstGeom prst="rect">
            <a:avLst/>
          </a:prstGeom>
          <a:noFill/>
          <a:ln>
            <a:solidFill>
              <a:srgbClr val="004376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Technologies are going to impact these variables. Weights will get less, efficiency factors will go up, etc. </a:t>
            </a:r>
          </a:p>
          <a:p>
            <a:pPr algn="ctr"/>
            <a:endParaRPr lang="en-US">
              <a:latin typeface="Roboto"/>
              <a:ea typeface="Roboto"/>
              <a:cs typeface="Roboto"/>
            </a:endParaRPr>
          </a:p>
          <a:p>
            <a:pPr algn="ctr"/>
            <a:r>
              <a:rPr lang="en-US">
                <a:latin typeface="Roboto"/>
                <a:ea typeface="Roboto"/>
                <a:cs typeface="Roboto"/>
              </a:rPr>
              <a:t>The Question is "by how much"</a:t>
            </a:r>
          </a:p>
          <a:p>
            <a:pPr algn="ctr"/>
            <a:endParaRPr lang="en-US">
              <a:latin typeface="Roboto"/>
              <a:ea typeface="Roboto"/>
              <a:cs typeface="Roboto"/>
            </a:endParaRPr>
          </a:p>
          <a:p>
            <a:pPr algn="ctr"/>
            <a:r>
              <a:rPr lang="en-US">
                <a:latin typeface="Roboto"/>
                <a:ea typeface="Roboto"/>
                <a:cs typeface="Roboto"/>
              </a:rPr>
              <a:t>K-Factor Analysis simply puts a number, a "factor" to quantify that "by how much"</a:t>
            </a:r>
          </a:p>
        </p:txBody>
      </p:sp>
    </p:spTree>
    <p:extLst>
      <p:ext uri="{BB962C8B-B14F-4D97-AF65-F5344CB8AC3E}">
        <p14:creationId xmlns:p14="http://schemas.microsoft.com/office/powerpoint/2010/main" val="2601217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63E469D-2B91-033D-06E6-FBF304F763B4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6B37D0-09C6-500E-ADCC-A0A45F940897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CA4075-058D-2D3F-E8A4-EC022C063088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CDCD96-F1CC-F6B5-A9A3-C00F20809D42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67985-EDA4-47C2-1C60-640674E73112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171786-4053-B1F1-3CBE-28AB22C0AC65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B3F70B40-EE7E-1EF8-C7F2-56F4562BF101}"/>
              </a:ext>
            </a:extLst>
          </p:cNvPr>
          <p:cNvSpPr txBox="1">
            <a:spLocks/>
          </p:cNvSpPr>
          <p:nvPr/>
        </p:nvSpPr>
        <p:spPr>
          <a:xfrm>
            <a:off x="381000" y="8757"/>
            <a:ext cx="6061753" cy="743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Technology Effects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0DF190-507E-4B55-3B2A-4518196415BB}"/>
              </a:ext>
            </a:extLst>
          </p:cNvPr>
          <p:cNvSpPr txBox="1"/>
          <p:nvPr/>
        </p:nvSpPr>
        <p:spPr>
          <a:xfrm>
            <a:off x="1842797" y="1129004"/>
            <a:ext cx="43247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437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Each of these Variables Corresponds to Aircraft Performance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0F422F-412F-D517-02D5-2913278DE3E8}"/>
              </a:ext>
            </a:extLst>
          </p:cNvPr>
          <p:cNvSpPr txBox="1"/>
          <p:nvPr/>
        </p:nvSpPr>
        <p:spPr>
          <a:xfrm>
            <a:off x="1842797" y="2263457"/>
            <a:ext cx="43247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437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Determined how infusing a new technology impacts the range (TIM)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C1BF4A-601E-9AA7-A530-42AE5195DB7C}"/>
              </a:ext>
            </a:extLst>
          </p:cNvPr>
          <p:cNvSpPr txBox="1"/>
          <p:nvPr/>
        </p:nvSpPr>
        <p:spPr>
          <a:xfrm>
            <a:off x="1842797" y="3397910"/>
            <a:ext cx="43247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437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Aggregated the entire new range with all possible technology infusions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0C9E1-567C-9ABD-2C31-2DE4D0CA52FB}"/>
              </a:ext>
            </a:extLst>
          </p:cNvPr>
          <p:cNvSpPr txBox="1"/>
          <p:nvPr/>
        </p:nvSpPr>
        <p:spPr>
          <a:xfrm>
            <a:off x="1842797" y="4532363"/>
            <a:ext cx="4324738" cy="923330"/>
          </a:xfrm>
          <a:prstGeom prst="rect">
            <a:avLst/>
          </a:prstGeom>
          <a:noFill/>
          <a:ln>
            <a:solidFill>
              <a:srgbClr val="00437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Developed our Technology Compatibility Matrix to show impacts of combinations of technology infusions 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2E3AAFC-5799-7E80-5290-47A449D3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569" y="1526250"/>
            <a:ext cx="5805523" cy="3240743"/>
          </a:xfrm>
          <a:prstGeom prst="rect">
            <a:avLst/>
          </a:prstGeom>
          <a:ln w="28575">
            <a:solidFill>
              <a:srgbClr val="BCAB77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17551F-3934-EBCC-660D-B96275C7FE92}"/>
              </a:ext>
            </a:extLst>
          </p:cNvPr>
          <p:cNvSpPr txBox="1"/>
          <p:nvPr/>
        </p:nvSpPr>
        <p:spPr>
          <a:xfrm>
            <a:off x="7473828" y="1154981"/>
            <a:ext cx="39013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Roboto"/>
                <a:ea typeface="Roboto"/>
                <a:cs typeface="Arial"/>
              </a:rPr>
              <a:t>Technology Compatibility Matrix</a:t>
            </a:r>
            <a:endParaRPr lang="en-US" b="1"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87613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63E469D-2B91-033D-06E6-FBF304F763B4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6B37D0-09C6-500E-ADCC-A0A45F940897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CA4075-058D-2D3F-E8A4-EC022C063088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CDCD96-F1CC-F6B5-A9A3-C00F20809D42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67985-EDA4-47C2-1C60-640674E73112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171786-4053-B1F1-3CBE-28AB22C0AC65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B3F70B40-EE7E-1EF8-C7F2-56F4562BF101}"/>
              </a:ext>
            </a:extLst>
          </p:cNvPr>
          <p:cNvSpPr txBox="1">
            <a:spLocks/>
          </p:cNvSpPr>
          <p:nvPr/>
        </p:nvSpPr>
        <p:spPr>
          <a:xfrm>
            <a:off x="381000" y="8757"/>
            <a:ext cx="6061753" cy="743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Technology Effects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0DF190-507E-4B55-3B2A-4518196415BB}"/>
              </a:ext>
            </a:extLst>
          </p:cNvPr>
          <p:cNvSpPr txBox="1"/>
          <p:nvPr/>
        </p:nvSpPr>
        <p:spPr>
          <a:xfrm>
            <a:off x="1842797" y="1129004"/>
            <a:ext cx="43247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437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Each of these Variables Corresponds to Aircraft Performance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0F422F-412F-D517-02D5-2913278DE3E8}"/>
              </a:ext>
            </a:extLst>
          </p:cNvPr>
          <p:cNvSpPr txBox="1"/>
          <p:nvPr/>
        </p:nvSpPr>
        <p:spPr>
          <a:xfrm>
            <a:off x="1842797" y="2263457"/>
            <a:ext cx="43247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437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Determined how infusing a new technology impacts the range (TIM)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C1BF4A-601E-9AA7-A530-42AE5195DB7C}"/>
              </a:ext>
            </a:extLst>
          </p:cNvPr>
          <p:cNvSpPr txBox="1"/>
          <p:nvPr/>
        </p:nvSpPr>
        <p:spPr>
          <a:xfrm>
            <a:off x="1842797" y="3397910"/>
            <a:ext cx="43247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437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Aggregated the entire new range with all possible technology infusions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0C9E1-567C-9ABD-2C31-2DE4D0CA52FB}"/>
              </a:ext>
            </a:extLst>
          </p:cNvPr>
          <p:cNvSpPr txBox="1"/>
          <p:nvPr/>
        </p:nvSpPr>
        <p:spPr>
          <a:xfrm>
            <a:off x="1842797" y="4532363"/>
            <a:ext cx="4324738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437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Developed our Technology Compatibility Matrix to show impacts of combinations of technology infusions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1E55A2-1872-8F66-05FD-5DCC0B3BFC8B}"/>
              </a:ext>
            </a:extLst>
          </p:cNvPr>
          <p:cNvSpPr txBox="1"/>
          <p:nvPr/>
        </p:nvSpPr>
        <p:spPr>
          <a:xfrm>
            <a:off x="1842797" y="5943814"/>
            <a:ext cx="4324738" cy="646331"/>
          </a:xfrm>
          <a:prstGeom prst="rect">
            <a:avLst/>
          </a:prstGeom>
          <a:noFill/>
          <a:ln>
            <a:solidFill>
              <a:srgbClr val="00437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Used our new ranges coupled with our TCM to develop new DOE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7FA956-58D5-B10A-7C63-9509148CA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502859"/>
              </p:ext>
            </p:extLst>
          </p:nvPr>
        </p:nvGraphicFramePr>
        <p:xfrm>
          <a:off x="6292920" y="25684"/>
          <a:ext cx="5883286" cy="68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795">
                  <a:extLst>
                    <a:ext uri="{9D8B030D-6E8A-4147-A177-3AD203B41FA5}">
                      <a16:colId xmlns:a16="http://schemas.microsoft.com/office/drawing/2014/main" val="4101623981"/>
                    </a:ext>
                  </a:extLst>
                </a:gridCol>
                <a:gridCol w="3898491">
                  <a:extLst>
                    <a:ext uri="{9D8B030D-6E8A-4147-A177-3AD203B41FA5}">
                      <a16:colId xmlns:a16="http://schemas.microsoft.com/office/drawing/2014/main" val="2320981487"/>
                    </a:ext>
                  </a:extLst>
                </a:gridCol>
              </a:tblGrid>
              <a:tr h="333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Variable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Description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733121305"/>
                  </a:ext>
                </a:extLst>
              </a:tr>
              <a:tr h="2264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sAccess_Wt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Engine accessories weight fraction of bare engine weight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035933914"/>
                  </a:ext>
                </a:extLst>
              </a:tr>
              <a:tr h="2462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ATD_Bleed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Bleed Flow injected in the duct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174776088"/>
                  </a:ext>
                </a:extLst>
              </a:tr>
              <a:tr h="2086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Core_Nozz_s_Wt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Core nozzle weight scalar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17839956"/>
                  </a:ext>
                </a:extLst>
              </a:tr>
              <a:tr h="221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d_Burn_dP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Burner Pressure Drop Intercept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409777740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FCDO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Lift Independent Drag Factor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582767251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FCDSUB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Factor to increase or decrease all subsonic drag coefficients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987192276"/>
                  </a:ext>
                </a:extLst>
              </a:tr>
              <a:tr h="1878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FRFU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Fuselage Weight Factor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13938347"/>
                  </a:ext>
                </a:extLst>
              </a:tr>
              <a:tr h="21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FRHT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Horizontal Tail Weight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188506490"/>
                  </a:ext>
                </a:extLst>
              </a:tr>
              <a:tr h="1878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FRVT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Vertiacal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 Tail Weight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175110861"/>
                  </a:ext>
                </a:extLst>
              </a:tr>
              <a:tr h="196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FRWI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Total Wing Weight Factor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559740167"/>
                  </a:ext>
                </a:extLst>
              </a:tr>
              <a:tr h="2128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FRWI1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First term in wing weight equation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47948450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FRWI2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Second term in wing weight equation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23610049"/>
                  </a:ext>
                </a:extLst>
              </a:tr>
              <a:tr h="2054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HPC_AFC_LossRatio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Ratio of baseline coefficient over loss coefficients with active flow control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120554937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HPC_AFC_nStages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Number of high-pressure compressor (HPC) stages to apply AFC Efficiency gain to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759310116"/>
                  </a:ext>
                </a:extLst>
              </a:tr>
              <a:tr h="20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HPC_Deff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 Efficiency delta at aero design point (ADP)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748158336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HPC_Dutip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 tip speed delta at ADP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923567685"/>
                  </a:ext>
                </a:extLst>
              </a:tr>
              <a:tr h="1797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HPC_FlowControl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Bleed Flow required per stage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889835554"/>
                  </a:ext>
                </a:extLst>
              </a:tr>
              <a:tr h="2086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HPC_FSPRmax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Maximum HPC 1st stage pressure ratio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880548211"/>
                  </a:ext>
                </a:extLst>
              </a:tr>
              <a:tr h="210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HPCPR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Pressure Ratio for High Pressure Compressor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66656025"/>
                  </a:ext>
                </a:extLst>
              </a:tr>
              <a:tr h="219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HPT_delta_desBladeTemp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High Pressure Turbine (HPT) Blade temperature increase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53675502"/>
                  </a:ext>
                </a:extLst>
              </a:tr>
              <a:tr h="2058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HPT_delta_desVaneTemp1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 Vane 1 temperature increase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306977094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HPT_delta_desVaneTemp2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HPT Vane 2 temperature increase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255097800"/>
                  </a:ext>
                </a:extLst>
              </a:tr>
              <a:tr h="191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HPT_eff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 Adiabatic efficiency at ADP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799335726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HPT_Load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High Pressure Turbine Loading</a:t>
                      </a:r>
                    </a:p>
                  </a:txBody>
                  <a:tcPr marL="3809" marR="3809" marT="3809" marB="0" anchor="ctr"/>
                </a:tc>
                <a:extLst>
                  <a:ext uri="{0D108BD9-81ED-4DB2-BD59-A6C34878D82A}">
                    <a16:rowId xmlns:a16="http://schemas.microsoft.com/office/drawing/2014/main" val="1455210638"/>
                  </a:ext>
                </a:extLst>
              </a:tr>
              <a:tr h="187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HPT_Stator_rho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High Pressure Turbine stator material density 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86573710"/>
                  </a:ext>
                </a:extLst>
              </a:tr>
              <a:tr h="2086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HPX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Engine Horse Power Extraction (Constant)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087078910"/>
                  </a:ext>
                </a:extLst>
              </a:tr>
              <a:tr h="191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LPT_Deff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Low Pressure turbine efficiency adder</a:t>
                      </a:r>
                      <a:endParaRPr lang="en-US">
                        <a:latin typeface="Roboto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961434450"/>
                  </a:ext>
                </a:extLst>
              </a:tr>
              <a:tr h="196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LPT_delta_desBladeTemp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Low pressure turbine blade temperature increase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51641765"/>
                  </a:ext>
                </a:extLst>
              </a:tr>
              <a:tr h="2045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LPT_delta_desVaneTemp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 Bvane temperature increase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29248970"/>
                  </a:ext>
                </a:extLst>
              </a:tr>
              <a:tr h="21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LPT_Load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Low pressure turbine loading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532053280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LPT_Stator_rho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Low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presure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 turbine stator material density 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57625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5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63E469D-2B91-033D-06E6-FBF304F763B4}"/>
              </a:ext>
            </a:extLst>
          </p:cNvPr>
          <p:cNvGrpSpPr/>
          <p:nvPr/>
        </p:nvGrpSpPr>
        <p:grpSpPr>
          <a:xfrm>
            <a:off x="202732" y="1800734"/>
            <a:ext cx="1269293" cy="3256531"/>
            <a:chOff x="245541" y="1800734"/>
            <a:chExt cx="1269293" cy="32565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6B37D0-09C6-500E-ADCC-A0A45F940897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CA4075-058D-2D3F-E8A4-EC022C063088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CDCD96-F1CC-F6B5-A9A3-C00F20809D42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67985-EDA4-47C2-1C60-640674E73112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171786-4053-B1F1-3CBE-28AB22C0AC65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B3F70B40-EE7E-1EF8-C7F2-56F4562BF101}"/>
              </a:ext>
            </a:extLst>
          </p:cNvPr>
          <p:cNvSpPr txBox="1">
            <a:spLocks/>
          </p:cNvSpPr>
          <p:nvPr/>
        </p:nvSpPr>
        <p:spPr>
          <a:xfrm>
            <a:off x="381000" y="8757"/>
            <a:ext cx="6061753" cy="743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Technology Effects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1E55A2-1872-8F66-05FD-5DCC0B3BFC8B}"/>
              </a:ext>
            </a:extLst>
          </p:cNvPr>
          <p:cNvSpPr txBox="1"/>
          <p:nvPr/>
        </p:nvSpPr>
        <p:spPr>
          <a:xfrm>
            <a:off x="1697246" y="1114960"/>
            <a:ext cx="4324738" cy="646331"/>
          </a:xfrm>
          <a:prstGeom prst="rect">
            <a:avLst/>
          </a:prstGeom>
          <a:noFill/>
          <a:ln>
            <a:solidFill>
              <a:srgbClr val="00437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Used our new ranges coupled with our TCM to develop new DOE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7FA956-58D5-B10A-7C63-9509148CADB4}"/>
              </a:ext>
            </a:extLst>
          </p:cNvPr>
          <p:cNvGraphicFramePr>
            <a:graphicFrameLocks noGrp="1"/>
          </p:cNvGraphicFramePr>
          <p:nvPr/>
        </p:nvGraphicFramePr>
        <p:xfrm>
          <a:off x="6292920" y="25684"/>
          <a:ext cx="5883286" cy="68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795">
                  <a:extLst>
                    <a:ext uri="{9D8B030D-6E8A-4147-A177-3AD203B41FA5}">
                      <a16:colId xmlns:a16="http://schemas.microsoft.com/office/drawing/2014/main" val="4101623981"/>
                    </a:ext>
                  </a:extLst>
                </a:gridCol>
                <a:gridCol w="3898491">
                  <a:extLst>
                    <a:ext uri="{9D8B030D-6E8A-4147-A177-3AD203B41FA5}">
                      <a16:colId xmlns:a16="http://schemas.microsoft.com/office/drawing/2014/main" val="2320981487"/>
                    </a:ext>
                  </a:extLst>
                </a:gridCol>
              </a:tblGrid>
              <a:tr h="333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Variable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Description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733121305"/>
                  </a:ext>
                </a:extLst>
              </a:tr>
              <a:tr h="2264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sAccess_Wt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Engine accessories weight fraction of bare engine weight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035933914"/>
                  </a:ext>
                </a:extLst>
              </a:tr>
              <a:tr h="2462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ATD_Bleed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Bleed Flow injected in the duct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174776088"/>
                  </a:ext>
                </a:extLst>
              </a:tr>
              <a:tr h="2086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Core_Nozz_s_Wt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Core nozzle weight scalar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17839956"/>
                  </a:ext>
                </a:extLst>
              </a:tr>
              <a:tr h="221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d_Burn_dP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Burner Pressure Drop Intercept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409777740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FCDO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Lift Independent Drag Factor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582767251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FCDSUB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Factor to increase or decrease all subsonic drag coefficients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987192276"/>
                  </a:ext>
                </a:extLst>
              </a:tr>
              <a:tr h="1878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FRFU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Fuselage Weight Factor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13938347"/>
                  </a:ext>
                </a:extLst>
              </a:tr>
              <a:tr h="21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FRHT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Horizontal Tail Weight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188506490"/>
                  </a:ext>
                </a:extLst>
              </a:tr>
              <a:tr h="1878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FRVT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Vertiacal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 Tail Weight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175110861"/>
                  </a:ext>
                </a:extLst>
              </a:tr>
              <a:tr h="196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FRWI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Total Wing Weight Factor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559740167"/>
                  </a:ext>
                </a:extLst>
              </a:tr>
              <a:tr h="2128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FRWI1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First term in wing weight equation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47948450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FRWI2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Second term in wing weight equation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23610049"/>
                  </a:ext>
                </a:extLst>
              </a:tr>
              <a:tr h="2054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HPC_AFC_LossRatio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Ratio of baseline coefficient over loss coefficients with active flow control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120554937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HPC_AFC_nStages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Number of high-pressure compressor (HPC) stages to apply AFC Efficiency gain to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759310116"/>
                  </a:ext>
                </a:extLst>
              </a:tr>
              <a:tr h="20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HPC_Deff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 Efficiency delta at aero design point (ADP)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748158336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HPC_Dutip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 tip speed delta at ADP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923567685"/>
                  </a:ext>
                </a:extLst>
              </a:tr>
              <a:tr h="1797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HPC_FlowControl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Bleed Flow required per stage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889835554"/>
                  </a:ext>
                </a:extLst>
              </a:tr>
              <a:tr h="2086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HPC_FSPRmax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Maximum HPC 1st stage pressure ratio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880548211"/>
                  </a:ext>
                </a:extLst>
              </a:tr>
              <a:tr h="210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HPCPR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Pressure Ratio for High Pressure Compressor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66656025"/>
                  </a:ext>
                </a:extLst>
              </a:tr>
              <a:tr h="219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HPT_delta_desBladeTemp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High Pressure Turbine (HPT) Blade temperature increase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53675502"/>
                  </a:ext>
                </a:extLst>
              </a:tr>
              <a:tr h="2058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HPT_delta_desVaneTemp1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 Vane 1 temperature increase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306977094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HPT_delta_desVaneTemp2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HPT Vane 2 temperature increase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255097800"/>
                  </a:ext>
                </a:extLst>
              </a:tr>
              <a:tr h="191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HPT_eff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 Adiabatic efficiency at ADP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799335726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HPT_Load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High Pressure Turbine Loading</a:t>
                      </a:r>
                    </a:p>
                  </a:txBody>
                  <a:tcPr marL="3809" marR="3809" marT="3809" marB="0" anchor="ctr"/>
                </a:tc>
                <a:extLst>
                  <a:ext uri="{0D108BD9-81ED-4DB2-BD59-A6C34878D82A}">
                    <a16:rowId xmlns:a16="http://schemas.microsoft.com/office/drawing/2014/main" val="1455210638"/>
                  </a:ext>
                </a:extLst>
              </a:tr>
              <a:tr h="187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HPT_Stator_rho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High Pressure Turbine stator material density 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86573710"/>
                  </a:ext>
                </a:extLst>
              </a:tr>
              <a:tr h="2086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HPX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Engine Horse Power Extraction (Constant)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087078910"/>
                  </a:ext>
                </a:extLst>
              </a:tr>
              <a:tr h="191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LPT_Deff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Low Pressure turbine efficiency adder</a:t>
                      </a:r>
                      <a:endParaRPr lang="en-US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961434450"/>
                  </a:ext>
                </a:extLst>
              </a:tr>
              <a:tr h="196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LPT_delta_desBladeTemp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Low pressure turbine blade temperature increase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51641765"/>
                  </a:ext>
                </a:extLst>
              </a:tr>
              <a:tr h="2045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LPT_delta_desVaneTemp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 Bvane temperature increase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29248970"/>
                  </a:ext>
                </a:extLst>
              </a:tr>
              <a:tr h="21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LPT_Load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Low pressure turbine loading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532053280"/>
                  </a:ext>
                </a:extLst>
              </a:tr>
              <a:tr h="18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LPT_Stator_rho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Low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presure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 turbine stator material density 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5762568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0F4FFCC-D0ED-8A2E-4002-D0D67F16D60A}"/>
              </a:ext>
            </a:extLst>
          </p:cNvPr>
          <p:cNvSpPr txBox="1"/>
          <p:nvPr/>
        </p:nvSpPr>
        <p:spPr>
          <a:xfrm>
            <a:off x="1582222" y="2232916"/>
            <a:ext cx="467816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A second design of experiments was created with the technology infused baseline​</a:t>
            </a:r>
          </a:p>
          <a:p>
            <a:pPr marL="228600" indent="-228600">
              <a:buChar char="•"/>
            </a:pPr>
            <a:endParaRPr lang="en-US">
              <a:latin typeface="Roboto"/>
              <a:ea typeface="Roboto"/>
              <a:cs typeface="Roboto"/>
            </a:endParaRPr>
          </a:p>
          <a:p>
            <a:r>
              <a:rPr lang="en-US">
                <a:latin typeface="Roboto"/>
                <a:ea typeface="Roboto"/>
                <a:cs typeface="Roboto"/>
              </a:rPr>
              <a:t>The input variables are 31 variables that can be impacted by the infused technologies​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​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The </a:t>
            </a:r>
            <a:r>
              <a:rPr lang="en-US" b="1">
                <a:latin typeface="Roboto"/>
                <a:ea typeface="Roboto"/>
                <a:cs typeface="Roboto"/>
              </a:rPr>
              <a:t>Latin Hypercube </a:t>
            </a:r>
            <a:r>
              <a:rPr lang="en-US">
                <a:latin typeface="Roboto"/>
                <a:ea typeface="Roboto"/>
                <a:cs typeface="Roboto"/>
              </a:rPr>
              <a:t>DoE was created out of 5000 cases</a:t>
            </a:r>
          </a:p>
          <a:p>
            <a:pPr marL="685800" lvl="1" indent="-228600">
              <a:buChar char="•"/>
            </a:pPr>
            <a:r>
              <a:rPr lang="en-US">
                <a:latin typeface="Roboto"/>
                <a:ea typeface="Roboto"/>
                <a:cs typeface="Roboto"/>
              </a:rPr>
              <a:t>1000 Edge Cases​</a:t>
            </a:r>
          </a:p>
          <a:p>
            <a:pPr marL="685800" lvl="1" indent="-228600">
              <a:buChar char="•"/>
            </a:pPr>
            <a:r>
              <a:rPr lang="en-US">
                <a:latin typeface="Roboto"/>
                <a:ea typeface="Roboto"/>
                <a:cs typeface="Roboto"/>
              </a:rPr>
              <a:t>3999 Interior Cases​</a:t>
            </a:r>
          </a:p>
          <a:p>
            <a:pPr marL="685800" lvl="1" indent="-228600">
              <a:buChar char="•"/>
            </a:pPr>
            <a:r>
              <a:rPr lang="en-US">
                <a:latin typeface="Roboto"/>
                <a:ea typeface="Roboto"/>
                <a:cs typeface="Roboto"/>
              </a:rPr>
              <a:t>1 Baseline Case</a:t>
            </a:r>
          </a:p>
        </p:txBody>
      </p:sp>
    </p:spTree>
    <p:extLst>
      <p:ext uri="{BB962C8B-B14F-4D97-AF65-F5344CB8AC3E}">
        <p14:creationId xmlns:p14="http://schemas.microsoft.com/office/powerpoint/2010/main" val="2403901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 Selection Analytical Approach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DF6239-6D59-EFB5-8E2A-D2F11CF0B9FD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18A23-D366-3433-2361-FD0191D7C47D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2A317A-C08F-9D11-F933-C3622C40B544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CDE6A0-EA56-1316-8370-5DCEC54685CC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9DBEE5-931B-E5AE-28FE-E0ADA51AD686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63CAE2-F799-52DD-3EAA-A397249EBE3D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46963A4-2F89-C34C-51FC-167FA2054D31}"/>
              </a:ext>
            </a:extLst>
          </p:cNvPr>
          <p:cNvSpPr/>
          <p:nvPr/>
        </p:nvSpPr>
        <p:spPr>
          <a:xfrm>
            <a:off x="1884781" y="4224607"/>
            <a:ext cx="1982757" cy="1266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3057"/>
                </a:solidFill>
                <a:latin typeface="Roboto"/>
                <a:ea typeface="Roboto"/>
                <a:cs typeface="Roboto"/>
              </a:rPr>
              <a:t>Filtered Constellation Plot Analysis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149D55-8C6D-662E-5CD9-DC594889FE86}"/>
              </a:ext>
            </a:extLst>
          </p:cNvPr>
          <p:cNvSpPr/>
          <p:nvPr/>
        </p:nvSpPr>
        <p:spPr>
          <a:xfrm>
            <a:off x="5773158" y="4224607"/>
            <a:ext cx="1982757" cy="1266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3057"/>
                </a:solidFill>
                <a:latin typeface="Roboto"/>
                <a:ea typeface="Roboto"/>
                <a:cs typeface="Roboto"/>
              </a:rPr>
              <a:t>Technology Sensitivity Study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9EF206-1F34-9A87-6F7C-7E18021F2CF6}"/>
              </a:ext>
            </a:extLst>
          </p:cNvPr>
          <p:cNvSpPr/>
          <p:nvPr/>
        </p:nvSpPr>
        <p:spPr>
          <a:xfrm>
            <a:off x="9661534" y="4224607"/>
            <a:ext cx="1982757" cy="1266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3057"/>
                </a:solidFill>
                <a:latin typeface="Roboto"/>
                <a:ea typeface="Roboto"/>
                <a:cs typeface="Roboto"/>
              </a:rPr>
              <a:t>TOPSIS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775EA5-1477-C701-628D-DD8D369522DD}"/>
              </a:ext>
            </a:extLst>
          </p:cNvPr>
          <p:cNvSpPr/>
          <p:nvPr/>
        </p:nvSpPr>
        <p:spPr>
          <a:xfrm>
            <a:off x="1884781" y="1690972"/>
            <a:ext cx="1982757" cy="1266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3057"/>
                </a:solidFill>
                <a:latin typeface="Roboto"/>
                <a:ea typeface="Roboto"/>
                <a:cs typeface="Roboto"/>
              </a:rPr>
              <a:t>Which collection of technologies can even work?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AFEA39-97CC-5E71-EAEB-E25A50896073}"/>
              </a:ext>
            </a:extLst>
          </p:cNvPr>
          <p:cNvSpPr/>
          <p:nvPr/>
        </p:nvSpPr>
        <p:spPr>
          <a:xfrm>
            <a:off x="5773158" y="1690972"/>
            <a:ext cx="1982757" cy="1266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3057"/>
                </a:solidFill>
                <a:latin typeface="Roboto"/>
                <a:ea typeface="Roboto"/>
                <a:cs typeface="Roboto"/>
              </a:rPr>
              <a:t>Which technologies matter the most?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C8485A-4A60-7181-72DC-D7D9BD1E8C6A}"/>
              </a:ext>
            </a:extLst>
          </p:cNvPr>
          <p:cNvSpPr/>
          <p:nvPr/>
        </p:nvSpPr>
        <p:spPr>
          <a:xfrm>
            <a:off x="9661534" y="1690972"/>
            <a:ext cx="1982757" cy="1266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3057"/>
                </a:solidFill>
                <a:latin typeface="Roboto"/>
                <a:ea typeface="Roboto"/>
                <a:cs typeface="Roboto"/>
              </a:rPr>
              <a:t>Select and Implement the right technologies </a:t>
            </a:r>
          </a:p>
        </p:txBody>
      </p:sp>
    </p:spTree>
    <p:extLst>
      <p:ext uri="{BB962C8B-B14F-4D97-AF65-F5344CB8AC3E}">
        <p14:creationId xmlns:p14="http://schemas.microsoft.com/office/powerpoint/2010/main" val="323552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81" y="3801"/>
            <a:ext cx="11430000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The Complexity of the Problem Space </a:t>
            </a:r>
            <a:endParaRPr lang="en-US"/>
          </a:p>
        </p:txBody>
      </p:sp>
      <p:pic>
        <p:nvPicPr>
          <p:cNvPr id="15" name="Graphic 14" descr="Airplane with solid fill">
            <a:extLst>
              <a:ext uri="{FF2B5EF4-FFF2-40B4-BE49-F238E27FC236}">
                <a16:creationId xmlns:a16="http://schemas.microsoft.com/office/drawing/2014/main" id="{90D86322-8ED7-EEC0-4DCB-7ABF3D791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2838" y="724140"/>
            <a:ext cx="2486324" cy="24959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C2E57B-2F3A-95E3-2ACB-F2F61F1EE660}"/>
              </a:ext>
            </a:extLst>
          </p:cNvPr>
          <p:cNvSpPr txBox="1"/>
          <p:nvPr/>
        </p:nvSpPr>
        <p:spPr>
          <a:xfrm>
            <a:off x="4993735" y="3117490"/>
            <a:ext cx="2206446" cy="646331"/>
          </a:xfrm>
          <a:prstGeom prst="rect">
            <a:avLst/>
          </a:prstGeom>
          <a:solidFill>
            <a:srgbClr val="BCAB77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Arial"/>
              </a:rPr>
              <a:t>People Want to Fly</a:t>
            </a:r>
            <a:endParaRPr lang="en-US"/>
          </a:p>
          <a:p>
            <a:pPr algn="ctr"/>
            <a:r>
              <a:rPr lang="en-US">
                <a:cs typeface="Arial"/>
              </a:rPr>
              <a:t>Need more planes 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4CA5A1-52EC-7516-3986-22F47A3BA56D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0D377A-EE3D-4E6D-A981-5887EF15495C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1B39F6-9A92-7F81-0620-33D393FCF75F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48FEBC-5301-A919-E0FF-820C5F71648E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47A7DD-CC9D-5826-7507-ECFD443700FF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8B9E82-A89F-2C24-7ED3-7EC8F85A3C2C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5055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213" y="-73256"/>
            <a:ext cx="11430000" cy="1014761"/>
          </a:xfrm>
        </p:spPr>
        <p:txBody>
          <a:bodyPr/>
          <a:lstStyle/>
          <a:p>
            <a:r>
              <a:rPr lang="en-US"/>
              <a:t>Filtered Constellation Plots</a:t>
            </a: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DFCEF85B-6541-FF73-7FC1-6D5E621DF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560" y="91537"/>
            <a:ext cx="6029276" cy="66064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83F5C8-4898-1F67-47EB-708AAC50A67D}"/>
              </a:ext>
            </a:extLst>
          </p:cNvPr>
          <p:cNvSpPr/>
          <p:nvPr/>
        </p:nvSpPr>
        <p:spPr>
          <a:xfrm>
            <a:off x="1674841" y="865579"/>
            <a:ext cx="1982757" cy="1266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3057"/>
                </a:solidFill>
                <a:latin typeface="Roboto"/>
                <a:ea typeface="Roboto"/>
                <a:cs typeface="Roboto"/>
              </a:rPr>
              <a:t>Filtered Constellation Plot Analysis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314D54-D929-0DE7-F155-3E6EAB96F9ED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D96568-843B-E60F-7E70-8C6C105DBD2D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A991C8-0742-82F2-0323-4EA304AE6E5C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FA1C23-4C3C-8616-914E-D28CA4408A0E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637DBE-40E2-2FEB-0B28-48EACD94405D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8D1522-E0E3-96BB-AB5F-D9A196606077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D6DB2B38-659F-3437-3955-D8D47C0A1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5695" y="2432473"/>
            <a:ext cx="4198776" cy="288376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700">
                <a:solidFill>
                  <a:schemeClr val="bg2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Constellation Plots shows all possible alternatives that </a:t>
            </a:r>
            <a:r>
              <a:rPr lang="en-US" sz="1700" u="sng">
                <a:solidFill>
                  <a:schemeClr val="bg2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satisfy our relaxed constraints </a:t>
            </a:r>
          </a:p>
          <a:p>
            <a:pPr marL="0" indent="0">
              <a:buNone/>
            </a:pPr>
            <a:endParaRPr lang="en-US" sz="170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sz="1700">
                <a:solidFill>
                  <a:schemeClr val="bg2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Strong Correlation regardless of number of technologies shows that they'd be correlated regardless of infusion</a:t>
            </a:r>
          </a:p>
          <a:p>
            <a:pPr marL="0" indent="0">
              <a:buNone/>
            </a:pPr>
            <a:endParaRPr lang="en-US" sz="170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sz="1700">
                <a:solidFill>
                  <a:schemeClr val="bg2">
                    <a:lumMod val="10000"/>
                  </a:schemeClr>
                </a:solidFill>
                <a:latin typeface="Roboto"/>
                <a:ea typeface="Roboto"/>
                <a:cs typeface="Roboto"/>
              </a:rPr>
              <a:t>"Clumping " Shows a specific technology or a specific combination technology family dominates the response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03F05C-8BAB-AC93-6E38-BBFECD4D754B}"/>
              </a:ext>
            </a:extLst>
          </p:cNvPr>
          <p:cNvSpPr/>
          <p:nvPr/>
        </p:nvSpPr>
        <p:spPr>
          <a:xfrm>
            <a:off x="3953235" y="865579"/>
            <a:ext cx="1982757" cy="1266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3057"/>
                </a:solidFill>
                <a:latin typeface="Roboto"/>
                <a:ea typeface="Roboto"/>
                <a:cs typeface="Roboto"/>
              </a:rPr>
              <a:t>Which collection of technologies can even work?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20463-4BD6-2AC7-16E3-6EBEBDB2ECBE}"/>
              </a:ext>
            </a:extLst>
          </p:cNvPr>
          <p:cNvSpPr txBox="1"/>
          <p:nvPr/>
        </p:nvSpPr>
        <p:spPr>
          <a:xfrm>
            <a:off x="1552126" y="5516896"/>
            <a:ext cx="4324738" cy="923330"/>
          </a:xfrm>
          <a:prstGeom prst="rect">
            <a:avLst/>
          </a:prstGeom>
          <a:solidFill>
            <a:srgbClr val="BCAB77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Our optimal solution with technology infusions will most likely contain 4-6 technologies  </a:t>
            </a:r>
          </a:p>
        </p:txBody>
      </p:sp>
    </p:spTree>
    <p:extLst>
      <p:ext uri="{BB962C8B-B14F-4D97-AF65-F5344CB8AC3E}">
        <p14:creationId xmlns:p14="http://schemas.microsoft.com/office/powerpoint/2010/main" val="2484295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81" y="3801"/>
            <a:ext cx="11430000" cy="1014761"/>
          </a:xfrm>
        </p:spPr>
        <p:txBody>
          <a:bodyPr/>
          <a:lstStyle/>
          <a:p>
            <a:r>
              <a:rPr lang="en-US"/>
              <a:t>Technology Sensitivity Study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DF6239-6D59-EFB5-8E2A-D2F11CF0B9FD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18A23-D366-3433-2361-FD0191D7C47D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2A317A-C08F-9D11-F933-C3622C40B544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CDE6A0-EA56-1316-8370-5DCEC54685CC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9DBEE5-931B-E5AE-28FE-E0ADA51AD686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63CAE2-F799-52DD-3EAA-A397249EBE3D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5CBEB06-539D-CD70-932E-E7361060617D}"/>
              </a:ext>
            </a:extLst>
          </p:cNvPr>
          <p:cNvSpPr/>
          <p:nvPr/>
        </p:nvSpPr>
        <p:spPr>
          <a:xfrm>
            <a:off x="7767643" y="126387"/>
            <a:ext cx="1982757" cy="1266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3057"/>
                </a:solidFill>
                <a:latin typeface="Roboto"/>
                <a:ea typeface="Roboto"/>
                <a:cs typeface="Roboto"/>
              </a:rPr>
              <a:t>Technology Sensitivity Study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330D2-6BBB-AD48-CD4C-5BB2B0E61A72}"/>
              </a:ext>
            </a:extLst>
          </p:cNvPr>
          <p:cNvSpPr/>
          <p:nvPr/>
        </p:nvSpPr>
        <p:spPr>
          <a:xfrm>
            <a:off x="10039649" y="127857"/>
            <a:ext cx="1982757" cy="1266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3057"/>
                </a:solidFill>
                <a:latin typeface="Roboto"/>
                <a:ea typeface="Roboto"/>
                <a:cs typeface="Roboto"/>
              </a:rPr>
              <a:t>Which technologies matter the most? </a:t>
            </a:r>
          </a:p>
        </p:txBody>
      </p:sp>
      <p:pic>
        <p:nvPicPr>
          <p:cNvPr id="2" name="Picture 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16CB9C0F-3C7A-D9FA-E04D-6AC7BC1C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536" y="1439667"/>
            <a:ext cx="10319742" cy="539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46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37" y="38048"/>
            <a:ext cx="11430000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Technology Selection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DF6239-6D59-EFB5-8E2A-D2F11CF0B9FD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18A23-D366-3433-2361-FD0191D7C47D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2A317A-C08F-9D11-F933-C3622C40B544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CDE6A0-EA56-1316-8370-5DCEC54685CC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9DBEE5-931B-E5AE-28FE-E0ADA51AD686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63CAE2-F799-52DD-3EAA-A397249EBE3D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A021B4A-45F2-BBE7-0718-CCDE1F81F9C9}"/>
              </a:ext>
            </a:extLst>
          </p:cNvPr>
          <p:cNvSpPr/>
          <p:nvPr/>
        </p:nvSpPr>
        <p:spPr>
          <a:xfrm>
            <a:off x="1681938" y="1185169"/>
            <a:ext cx="1982757" cy="1266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3057"/>
                </a:solidFill>
                <a:latin typeface="Roboto"/>
                <a:ea typeface="Roboto"/>
                <a:cs typeface="Roboto"/>
              </a:rPr>
              <a:t>TOPSIS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F6FA25-597E-CF25-30E6-F8EFDBD390B5}"/>
              </a:ext>
            </a:extLst>
          </p:cNvPr>
          <p:cNvSpPr/>
          <p:nvPr/>
        </p:nvSpPr>
        <p:spPr>
          <a:xfrm>
            <a:off x="3950815" y="1177264"/>
            <a:ext cx="1982757" cy="1266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3057"/>
                </a:solidFill>
                <a:latin typeface="Roboto"/>
                <a:ea typeface="Roboto"/>
                <a:cs typeface="Roboto"/>
              </a:rPr>
              <a:t>Select and Implement the right technologies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3057A9-81B4-86AA-18FE-4E1DA26A9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854128"/>
              </p:ext>
            </p:extLst>
          </p:nvPr>
        </p:nvGraphicFramePr>
        <p:xfrm>
          <a:off x="6096000" y="779123"/>
          <a:ext cx="6010333" cy="4617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898">
                  <a:extLst>
                    <a:ext uri="{9D8B030D-6E8A-4147-A177-3AD203B41FA5}">
                      <a16:colId xmlns:a16="http://schemas.microsoft.com/office/drawing/2014/main" val="3929576484"/>
                    </a:ext>
                  </a:extLst>
                </a:gridCol>
                <a:gridCol w="1104897">
                  <a:extLst>
                    <a:ext uri="{9D8B030D-6E8A-4147-A177-3AD203B41FA5}">
                      <a16:colId xmlns:a16="http://schemas.microsoft.com/office/drawing/2014/main" val="3726028036"/>
                    </a:ext>
                  </a:extLst>
                </a:gridCol>
                <a:gridCol w="876299">
                  <a:extLst>
                    <a:ext uri="{9D8B030D-6E8A-4147-A177-3AD203B41FA5}">
                      <a16:colId xmlns:a16="http://schemas.microsoft.com/office/drawing/2014/main" val="447201225"/>
                    </a:ext>
                  </a:extLst>
                </a:gridCol>
                <a:gridCol w="1278277">
                  <a:extLst>
                    <a:ext uri="{9D8B030D-6E8A-4147-A177-3AD203B41FA5}">
                      <a16:colId xmlns:a16="http://schemas.microsoft.com/office/drawing/2014/main" val="3567968701"/>
                    </a:ext>
                  </a:extLst>
                </a:gridCol>
                <a:gridCol w="1137962">
                  <a:extLst>
                    <a:ext uri="{9D8B030D-6E8A-4147-A177-3AD203B41FA5}">
                      <a16:colId xmlns:a16="http://schemas.microsoft.com/office/drawing/2014/main" val="335974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System 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Requirement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Best Value obtained by infusing technology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Requirement Satisfied?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66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fieldVAPP [KNOTS]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123.25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143.57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FF0000"/>
                          </a:solidFill>
                          <a:latin typeface="Roboto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689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FAR_TOFL [ft]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8236.874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9690.44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9550.34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FF0000"/>
                          </a:solidFill>
                          <a:latin typeface="Roboto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3010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OEW [lb]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148830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198440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164870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FF0000"/>
                          </a:solidFill>
                          <a:latin typeface="Roboto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2853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Wing_Span [ft]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154.77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154.77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146.36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B050"/>
                          </a:solidFill>
                          <a:latin typeface="Roboto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0392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dPfooNOx [g/kN]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40.2704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50.34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35.91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B050"/>
                          </a:solidFill>
                          <a:latin typeface="Roboto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490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CAEP8_Limit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55.7654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55.77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47.81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B050"/>
                          </a:solidFill>
                          <a:latin typeface="Roboto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8168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RDTE [M$]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Minimize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14763.6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13749.8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B050"/>
                          </a:solidFill>
                          <a:latin typeface="Roboto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6334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Avg_UnitCostSpares [M$]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143.26325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168.55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153.36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Roboto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11544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DOC_I [</a:t>
                      </a:r>
                      <a:r>
                        <a:rPr lang="en-US" sz="1200" b="0" i="0" u="none" strike="noStrike" baseline="0" noProof="0">
                          <a:solidFill>
                            <a:schemeClr val="tx1"/>
                          </a:solidFill>
                        </a:rPr>
                        <a:t>¢</a:t>
                      </a:r>
                      <a:r>
                        <a:rPr lang="en-US" sz="12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/ASM]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6.264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7.83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7.238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Roboto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79699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r>
                        <a:rPr lang="en-US" sz="1200"/>
                        <a:t>RPM [$]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Minimize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0.15773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0.14803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00B050"/>
                          </a:solidFill>
                          <a:latin typeface="Roboto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5462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730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A68BC0D-735D-F27E-691A-ED65C5EF1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945387"/>
              </p:ext>
            </p:extLst>
          </p:nvPr>
        </p:nvGraphicFramePr>
        <p:xfrm>
          <a:off x="6096000" y="779123"/>
          <a:ext cx="6010333" cy="4617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898">
                  <a:extLst>
                    <a:ext uri="{9D8B030D-6E8A-4147-A177-3AD203B41FA5}">
                      <a16:colId xmlns:a16="http://schemas.microsoft.com/office/drawing/2014/main" val="3929576484"/>
                    </a:ext>
                  </a:extLst>
                </a:gridCol>
                <a:gridCol w="1104897">
                  <a:extLst>
                    <a:ext uri="{9D8B030D-6E8A-4147-A177-3AD203B41FA5}">
                      <a16:colId xmlns:a16="http://schemas.microsoft.com/office/drawing/2014/main" val="3726028036"/>
                    </a:ext>
                  </a:extLst>
                </a:gridCol>
                <a:gridCol w="876299">
                  <a:extLst>
                    <a:ext uri="{9D8B030D-6E8A-4147-A177-3AD203B41FA5}">
                      <a16:colId xmlns:a16="http://schemas.microsoft.com/office/drawing/2014/main" val="447201225"/>
                    </a:ext>
                  </a:extLst>
                </a:gridCol>
                <a:gridCol w="1278277">
                  <a:extLst>
                    <a:ext uri="{9D8B030D-6E8A-4147-A177-3AD203B41FA5}">
                      <a16:colId xmlns:a16="http://schemas.microsoft.com/office/drawing/2014/main" val="3567968701"/>
                    </a:ext>
                  </a:extLst>
                </a:gridCol>
                <a:gridCol w="1137962">
                  <a:extLst>
                    <a:ext uri="{9D8B030D-6E8A-4147-A177-3AD203B41FA5}">
                      <a16:colId xmlns:a16="http://schemas.microsoft.com/office/drawing/2014/main" val="335974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System 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Requirement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Best Value obtained by infusing technology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Requirement Satisfied?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66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 err="1">
                          <a:solidFill>
                            <a:srgbClr val="003057"/>
                          </a:solidFill>
                          <a:latin typeface="Arial"/>
                        </a:rPr>
                        <a:t>fieldVAPP</a:t>
                      </a:r>
                      <a:r>
                        <a:rPr lang="en-US" sz="12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 [ft/s]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123.25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143.57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FF0000"/>
                          </a:solidFill>
                          <a:latin typeface="Roboto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689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FAR_TOFL [ft]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8236.874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9690.44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9550.34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FF0000"/>
                          </a:solidFill>
                          <a:latin typeface="Roboto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3010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OEW [</a:t>
                      </a:r>
                      <a:r>
                        <a:rPr lang="en-US" sz="1200" err="1"/>
                        <a:t>lb</a:t>
                      </a:r>
                      <a:r>
                        <a:rPr lang="en-US" sz="120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148830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198440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164870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FF0000"/>
                          </a:solidFill>
                          <a:latin typeface="Roboto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2853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err="1"/>
                        <a:t>Wing_Span</a:t>
                      </a:r>
                      <a:r>
                        <a:rPr lang="en-US" sz="1200"/>
                        <a:t> [ft]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154.77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154.77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146.36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B050"/>
                          </a:solidFill>
                          <a:latin typeface="Roboto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0392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dPfooNOx [g/kN]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40.2704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50.34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35.91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B050"/>
                          </a:solidFill>
                          <a:latin typeface="Roboto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490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CAEP8_Limit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55.7654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55.77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47.81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B050"/>
                          </a:solidFill>
                          <a:latin typeface="Roboto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8168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RDTE [M$]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Minimize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14763.6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13749.8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B050"/>
                          </a:solidFill>
                          <a:latin typeface="Roboto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6334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 err="1">
                          <a:solidFill>
                            <a:srgbClr val="003057"/>
                          </a:solidFill>
                          <a:latin typeface="Arial"/>
                        </a:rPr>
                        <a:t>Avg_UnitCostSpares</a:t>
                      </a:r>
                      <a:r>
                        <a:rPr lang="en-US" sz="12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 [M$]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143.26325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168.55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153.36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Roboto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11544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DOC_I [</a:t>
                      </a:r>
                      <a:r>
                        <a:rPr lang="en-US" sz="1200" b="0" i="0" u="none" strike="noStrike" baseline="0" noProof="0">
                          <a:solidFill>
                            <a:schemeClr val="tx1"/>
                          </a:solidFill>
                        </a:rPr>
                        <a:t>¢</a:t>
                      </a:r>
                      <a:r>
                        <a:rPr lang="en-US" sz="12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/ASM]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6.264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7.83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7.238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Roboto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79699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r>
                        <a:rPr lang="en-US" sz="1200"/>
                        <a:t>RPM [$]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Minimize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0.15773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0.14803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00B050"/>
                          </a:solidFill>
                          <a:latin typeface="Roboto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546229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37" y="38048"/>
            <a:ext cx="11430000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Technology Selection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DF6239-6D59-EFB5-8E2A-D2F11CF0B9FD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18A23-D366-3433-2361-FD0191D7C47D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2A317A-C08F-9D11-F933-C3622C40B544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CDE6A0-EA56-1316-8370-5DCEC54685CC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9DBEE5-931B-E5AE-28FE-E0ADA51AD686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63CAE2-F799-52DD-3EAA-A397249EBE3D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A021B4A-45F2-BBE7-0718-CCDE1F81F9C9}"/>
              </a:ext>
            </a:extLst>
          </p:cNvPr>
          <p:cNvSpPr/>
          <p:nvPr/>
        </p:nvSpPr>
        <p:spPr>
          <a:xfrm>
            <a:off x="1681938" y="1185169"/>
            <a:ext cx="1982757" cy="1266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3057"/>
                </a:solidFill>
                <a:latin typeface="Roboto"/>
                <a:ea typeface="Roboto"/>
                <a:cs typeface="Roboto"/>
              </a:rPr>
              <a:t>TOPSIS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F6FA25-597E-CF25-30E6-F8EFDBD390B5}"/>
              </a:ext>
            </a:extLst>
          </p:cNvPr>
          <p:cNvSpPr/>
          <p:nvPr/>
        </p:nvSpPr>
        <p:spPr>
          <a:xfrm>
            <a:off x="3950815" y="1177264"/>
            <a:ext cx="1982757" cy="1266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3057"/>
                </a:solidFill>
                <a:latin typeface="Roboto"/>
                <a:ea typeface="Roboto"/>
                <a:cs typeface="Roboto"/>
              </a:rPr>
              <a:t>Select and Implement the right technologies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215CD-3F04-4E94-B9C9-EEFF5801ACC2}"/>
              </a:ext>
            </a:extLst>
          </p:cNvPr>
          <p:cNvSpPr/>
          <p:nvPr/>
        </p:nvSpPr>
        <p:spPr>
          <a:xfrm>
            <a:off x="5998465" y="671241"/>
            <a:ext cx="6159018" cy="4807713"/>
          </a:xfrm>
          <a:prstGeom prst="rect">
            <a:avLst/>
          </a:prstGeom>
          <a:solidFill>
            <a:srgbClr val="BFBFBF">
              <a:alpha val="5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47D73-B9D3-B9CD-27FC-97CE5B4CA8AF}"/>
              </a:ext>
            </a:extLst>
          </p:cNvPr>
          <p:cNvSpPr txBox="1"/>
          <p:nvPr/>
        </p:nvSpPr>
        <p:spPr>
          <a:xfrm>
            <a:off x="7253852" y="1617026"/>
            <a:ext cx="4324738" cy="646331"/>
          </a:xfrm>
          <a:prstGeom prst="rect">
            <a:avLst/>
          </a:prstGeom>
          <a:solidFill>
            <a:schemeClr val="bg1"/>
          </a:solidFill>
          <a:ln>
            <a:solidFill>
              <a:srgbClr val="004376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Technology Infusion alone is insufficient to meet these standards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B9F7A7-E3A7-0FF7-FA6C-3B83E9AD0EA9}"/>
              </a:ext>
            </a:extLst>
          </p:cNvPr>
          <p:cNvSpPr txBox="1"/>
          <p:nvPr/>
        </p:nvSpPr>
        <p:spPr>
          <a:xfrm>
            <a:off x="7253852" y="3877340"/>
            <a:ext cx="4324738" cy="646331"/>
          </a:xfrm>
          <a:prstGeom prst="rect">
            <a:avLst/>
          </a:prstGeom>
          <a:solidFill>
            <a:schemeClr val="bg1"/>
          </a:solidFill>
          <a:ln>
            <a:solidFill>
              <a:srgbClr val="004376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 Must also relax some constraints to generate a feasible design space</a:t>
            </a:r>
          </a:p>
        </p:txBody>
      </p:sp>
    </p:spTree>
    <p:extLst>
      <p:ext uri="{BB962C8B-B14F-4D97-AF65-F5344CB8AC3E}">
        <p14:creationId xmlns:p14="http://schemas.microsoft.com/office/powerpoint/2010/main" val="2613543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A67E915-B5AF-3BF7-FF34-A6D365F3B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365" y="5518081"/>
            <a:ext cx="1141635" cy="13399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37" y="38048"/>
            <a:ext cx="11430000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Technology Selection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DF6239-6D59-EFB5-8E2A-D2F11CF0B9FD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18A23-D366-3433-2361-FD0191D7C47D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2A317A-C08F-9D11-F933-C3622C40B544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CDE6A0-EA56-1316-8370-5DCEC54685CC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9DBEE5-931B-E5AE-28FE-E0ADA51AD686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63CAE2-F799-52DD-3EAA-A397249EBE3D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A021B4A-45F2-BBE7-0718-CCDE1F81F9C9}"/>
              </a:ext>
            </a:extLst>
          </p:cNvPr>
          <p:cNvSpPr/>
          <p:nvPr/>
        </p:nvSpPr>
        <p:spPr>
          <a:xfrm>
            <a:off x="7656018" y="37089"/>
            <a:ext cx="1982757" cy="1266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3057"/>
                </a:solidFill>
                <a:latin typeface="Roboto"/>
                <a:ea typeface="Roboto"/>
                <a:cs typeface="Roboto"/>
              </a:rPr>
              <a:t>TOPSIS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F6FA25-597E-CF25-30E6-F8EFDBD390B5}"/>
              </a:ext>
            </a:extLst>
          </p:cNvPr>
          <p:cNvSpPr/>
          <p:nvPr/>
        </p:nvSpPr>
        <p:spPr>
          <a:xfrm>
            <a:off x="10128095" y="39344"/>
            <a:ext cx="1982757" cy="1266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3057"/>
                </a:solidFill>
                <a:latin typeface="Roboto"/>
                <a:ea typeface="Roboto"/>
                <a:cs typeface="Roboto"/>
              </a:rPr>
              <a:t>Select and Implement the right technologies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E9AD466-C0AA-109A-A57E-8F5BCA9BB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245956"/>
              </p:ext>
            </p:extLst>
          </p:nvPr>
        </p:nvGraphicFramePr>
        <p:xfrm>
          <a:off x="2157850" y="1412048"/>
          <a:ext cx="9002109" cy="541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464">
                  <a:extLst>
                    <a:ext uri="{9D8B030D-6E8A-4147-A177-3AD203B41FA5}">
                      <a16:colId xmlns:a16="http://schemas.microsoft.com/office/drawing/2014/main" val="1832464934"/>
                    </a:ext>
                  </a:extLst>
                </a:gridCol>
                <a:gridCol w="1117599">
                  <a:extLst>
                    <a:ext uri="{9D8B030D-6E8A-4147-A177-3AD203B41FA5}">
                      <a16:colId xmlns:a16="http://schemas.microsoft.com/office/drawing/2014/main" val="3093037934"/>
                    </a:ext>
                  </a:extLst>
                </a:gridCol>
                <a:gridCol w="1045806">
                  <a:extLst>
                    <a:ext uri="{9D8B030D-6E8A-4147-A177-3AD203B41FA5}">
                      <a16:colId xmlns:a16="http://schemas.microsoft.com/office/drawing/2014/main" val="1581464251"/>
                    </a:ext>
                  </a:extLst>
                </a:gridCol>
                <a:gridCol w="1509061">
                  <a:extLst>
                    <a:ext uri="{9D8B030D-6E8A-4147-A177-3AD203B41FA5}">
                      <a16:colId xmlns:a16="http://schemas.microsoft.com/office/drawing/2014/main" val="24042592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22135201"/>
                    </a:ext>
                  </a:extLst>
                </a:gridCol>
                <a:gridCol w="1078305">
                  <a:extLst>
                    <a:ext uri="{9D8B030D-6E8A-4147-A177-3AD203B41FA5}">
                      <a16:colId xmlns:a16="http://schemas.microsoft.com/office/drawing/2014/main" val="1298696461"/>
                    </a:ext>
                  </a:extLst>
                </a:gridCol>
                <a:gridCol w="1218874">
                  <a:extLst>
                    <a:ext uri="{9D8B030D-6E8A-4147-A177-3AD203B41FA5}">
                      <a16:colId xmlns:a16="http://schemas.microsoft.com/office/drawing/2014/main" val="3342653864"/>
                    </a:ext>
                  </a:extLst>
                </a:gridCol>
              </a:tblGrid>
              <a:tr h="85542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System 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Requirement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Best Value obtained by infusing technology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Requirement Satisfied?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Old 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New Target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050102"/>
                  </a:ext>
                </a:extLst>
              </a:tr>
              <a:tr h="44029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fieldVAPP </a:t>
                      </a:r>
                      <a:endParaRPr lang="en-US" sz="1200"/>
                    </a:p>
                    <a:p>
                      <a:pPr lvl="0" algn="ctr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[KNOTS]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123.25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143.57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FF0000"/>
                          </a:solidFill>
                          <a:latin typeface="Roboto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Roboto"/>
                        </a:rPr>
                        <a:t>-15 %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Roboto"/>
                        </a:rPr>
                        <a:t>-.8466 %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551677"/>
                  </a:ext>
                </a:extLst>
              </a:tr>
              <a:tr h="44029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FAR_TOFL 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[ft]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8236.874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9690.44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9550.34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FF0000"/>
                          </a:solidFill>
                          <a:latin typeface="Roboto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Roboto"/>
                        </a:rPr>
                        <a:t>-15 %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Roboto"/>
                        </a:rPr>
                        <a:t>-1.2469 %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050103"/>
                  </a:ext>
                </a:extLst>
              </a:tr>
              <a:tr h="47803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OEW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200"/>
                        <a:t> [lb]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148830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198440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Roboto"/>
                        </a:rPr>
                        <a:t>164870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FF0000"/>
                          </a:solidFill>
                          <a:latin typeface="Roboto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Roboto"/>
                        </a:rPr>
                        <a:t>-25 %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Roboto"/>
                        </a:rPr>
                        <a:t>-15.27 %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740839"/>
                  </a:ext>
                </a:extLst>
              </a:tr>
              <a:tr h="44029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Wing_Span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200"/>
                        <a:t>[ft]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154.77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154.77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146.36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00B050"/>
                          </a:solidFill>
                          <a:latin typeface="Roboto"/>
                        </a:rPr>
                        <a:t>Yes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B050"/>
                        </a:solidFill>
                        <a:latin typeface="Roboto"/>
                      </a:endParaRPr>
                    </a:p>
                  </a:txBody>
                  <a:tcPr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200" b="1">
                        <a:solidFill>
                          <a:schemeClr val="accent6">
                            <a:lumMod val="75000"/>
                          </a:schemeClr>
                        </a:solidFill>
                        <a:latin typeface="Roboto"/>
                      </a:endParaRPr>
                    </a:p>
                  </a:txBody>
                  <a:tcPr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684818"/>
                  </a:ext>
                </a:extLst>
              </a:tr>
              <a:tr h="44029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DPfooNOx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200"/>
                        <a:t>[g/kN]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40.2704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50.34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35.91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00B050"/>
                          </a:solidFill>
                          <a:latin typeface="Roboto"/>
                        </a:rPr>
                        <a:t>Yes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B050"/>
                        </a:solidFill>
                        <a:latin typeface="Roboto"/>
                      </a:endParaRPr>
                    </a:p>
                  </a:txBody>
                  <a:tcPr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200" b="1">
                        <a:solidFill>
                          <a:schemeClr val="accent6">
                            <a:lumMod val="75000"/>
                          </a:schemeClr>
                        </a:solidFill>
                        <a:latin typeface="Roboto"/>
                      </a:endParaRPr>
                    </a:p>
                  </a:txBody>
                  <a:tcPr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515"/>
                  </a:ext>
                </a:extLst>
              </a:tr>
              <a:tr h="4025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CAEP8_Limit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55.7654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55.77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47.81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00B050"/>
                          </a:solidFill>
                          <a:latin typeface="Roboto"/>
                        </a:rPr>
                        <a:t>Yes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B050"/>
                        </a:solidFill>
                        <a:latin typeface="Roboto"/>
                      </a:endParaRPr>
                    </a:p>
                  </a:txBody>
                  <a:tcPr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200" b="1">
                        <a:solidFill>
                          <a:schemeClr val="accent6">
                            <a:lumMod val="75000"/>
                          </a:schemeClr>
                        </a:solidFill>
                        <a:latin typeface="Roboto"/>
                      </a:endParaRPr>
                    </a:p>
                  </a:txBody>
                  <a:tcPr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014224"/>
                  </a:ext>
                </a:extLst>
              </a:tr>
              <a:tr h="44029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RDTE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200"/>
                        <a:t> [M$]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Minimize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14763.6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13749.8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00B050"/>
                          </a:solidFill>
                          <a:latin typeface="Roboto"/>
                        </a:rPr>
                        <a:t>Yes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B050"/>
                        </a:solidFill>
                        <a:latin typeface="Roboto"/>
                      </a:endParaRPr>
                    </a:p>
                  </a:txBody>
                  <a:tcPr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200" b="1">
                        <a:solidFill>
                          <a:schemeClr val="accent6">
                            <a:lumMod val="75000"/>
                          </a:schemeClr>
                        </a:solidFill>
                        <a:latin typeface="Roboto"/>
                      </a:endParaRPr>
                    </a:p>
                  </a:txBody>
                  <a:tcPr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14837"/>
                  </a:ext>
                </a:extLst>
              </a:tr>
              <a:tr h="4780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Avg_UnitCostSpares [M$]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143.26325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168.55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153.36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Roboto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Roboto"/>
                        </a:rPr>
                        <a:t>-15 %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Roboto"/>
                        </a:rPr>
                        <a:t>-8.416 %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767676"/>
                  </a:ext>
                </a:extLst>
              </a:tr>
              <a:tr h="44029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DOC_I </a:t>
                      </a:r>
                      <a:endParaRPr lang="en-US" sz="1200"/>
                    </a:p>
                    <a:p>
                      <a:pPr lvl="0" algn="ctr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[</a:t>
                      </a:r>
                      <a:r>
                        <a:rPr lang="en-US" sz="1200" b="0" i="0" u="none" strike="noStrike" baseline="0" noProof="0">
                          <a:solidFill>
                            <a:schemeClr val="tx1"/>
                          </a:solidFill>
                        </a:rPr>
                        <a:t>¢</a:t>
                      </a:r>
                      <a:r>
                        <a:rPr lang="en-US" sz="1200" b="0" i="0" u="none" strike="noStrike" baseline="0" noProof="0">
                          <a:solidFill>
                            <a:srgbClr val="003057"/>
                          </a:solidFill>
                          <a:latin typeface="Arial"/>
                        </a:rPr>
                        <a:t>/ASM]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6.264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7.83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7.238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Roboto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Roboto"/>
                        </a:rPr>
                        <a:t>-20 %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Roboto"/>
                        </a:rPr>
                        <a:t>-6.543 %</a:t>
                      </a:r>
                      <a:endParaRPr 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620183"/>
                  </a:ext>
                </a:extLst>
              </a:tr>
              <a:tr h="44029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RPM 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200"/>
                        <a:t>[$]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Minimize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0.15773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Roboto"/>
                        </a:rPr>
                        <a:t>0.14803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00B050"/>
                          </a:solidFill>
                          <a:latin typeface="Roboto"/>
                        </a:rPr>
                        <a:t>Yes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200" b="1">
                        <a:solidFill>
                          <a:srgbClr val="00B050"/>
                        </a:solidFill>
                        <a:latin typeface="Roboto"/>
                      </a:endParaRPr>
                    </a:p>
                  </a:txBody>
                  <a:tcPr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200" b="1">
                        <a:solidFill>
                          <a:srgbClr val="00B050"/>
                        </a:solidFill>
                        <a:latin typeface="Roboto"/>
                      </a:endParaRPr>
                    </a:p>
                  </a:txBody>
                  <a:tcPr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39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769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37" y="38048"/>
            <a:ext cx="11430000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Technology Selection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DF6239-6D59-EFB5-8E2A-D2F11CF0B9FD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218A23-D366-3433-2361-FD0191D7C47D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2A317A-C08F-9D11-F933-C3622C40B544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CDE6A0-EA56-1316-8370-5DCEC54685CC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9DBEE5-931B-E5AE-28FE-E0ADA51AD686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63CAE2-F799-52DD-3EAA-A397249EBE3D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02E17E2-D483-0167-1BCC-9D887723A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495688"/>
              </p:ext>
            </p:extLst>
          </p:nvPr>
        </p:nvGraphicFramePr>
        <p:xfrm>
          <a:off x="1814758" y="936421"/>
          <a:ext cx="10283549" cy="244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963">
                  <a:extLst>
                    <a:ext uri="{9D8B030D-6E8A-4147-A177-3AD203B41FA5}">
                      <a16:colId xmlns:a16="http://schemas.microsoft.com/office/drawing/2014/main" val="1165815503"/>
                    </a:ext>
                  </a:extLst>
                </a:gridCol>
                <a:gridCol w="856963">
                  <a:extLst>
                    <a:ext uri="{9D8B030D-6E8A-4147-A177-3AD203B41FA5}">
                      <a16:colId xmlns:a16="http://schemas.microsoft.com/office/drawing/2014/main" val="3448481016"/>
                    </a:ext>
                  </a:extLst>
                </a:gridCol>
                <a:gridCol w="856963">
                  <a:extLst>
                    <a:ext uri="{9D8B030D-6E8A-4147-A177-3AD203B41FA5}">
                      <a16:colId xmlns:a16="http://schemas.microsoft.com/office/drawing/2014/main" val="1011298681"/>
                    </a:ext>
                  </a:extLst>
                </a:gridCol>
                <a:gridCol w="856963">
                  <a:extLst>
                    <a:ext uri="{9D8B030D-6E8A-4147-A177-3AD203B41FA5}">
                      <a16:colId xmlns:a16="http://schemas.microsoft.com/office/drawing/2014/main" val="2752341174"/>
                    </a:ext>
                  </a:extLst>
                </a:gridCol>
                <a:gridCol w="1134764">
                  <a:extLst>
                    <a:ext uri="{9D8B030D-6E8A-4147-A177-3AD203B41FA5}">
                      <a16:colId xmlns:a16="http://schemas.microsoft.com/office/drawing/2014/main" val="4009189624"/>
                    </a:ext>
                  </a:extLst>
                </a:gridCol>
                <a:gridCol w="579160">
                  <a:extLst>
                    <a:ext uri="{9D8B030D-6E8A-4147-A177-3AD203B41FA5}">
                      <a16:colId xmlns:a16="http://schemas.microsoft.com/office/drawing/2014/main" val="224331004"/>
                    </a:ext>
                  </a:extLst>
                </a:gridCol>
                <a:gridCol w="856963">
                  <a:extLst>
                    <a:ext uri="{9D8B030D-6E8A-4147-A177-3AD203B41FA5}">
                      <a16:colId xmlns:a16="http://schemas.microsoft.com/office/drawing/2014/main" val="572081605"/>
                    </a:ext>
                  </a:extLst>
                </a:gridCol>
                <a:gridCol w="925269">
                  <a:extLst>
                    <a:ext uri="{9D8B030D-6E8A-4147-A177-3AD203B41FA5}">
                      <a16:colId xmlns:a16="http://schemas.microsoft.com/office/drawing/2014/main" val="4172727395"/>
                    </a:ext>
                  </a:extLst>
                </a:gridCol>
                <a:gridCol w="724503">
                  <a:extLst>
                    <a:ext uri="{9D8B030D-6E8A-4147-A177-3AD203B41FA5}">
                      <a16:colId xmlns:a16="http://schemas.microsoft.com/office/drawing/2014/main" val="3877047255"/>
                    </a:ext>
                  </a:extLst>
                </a:gridCol>
                <a:gridCol w="663398">
                  <a:extLst>
                    <a:ext uri="{9D8B030D-6E8A-4147-A177-3AD203B41FA5}">
                      <a16:colId xmlns:a16="http://schemas.microsoft.com/office/drawing/2014/main" val="4240031705"/>
                    </a:ext>
                  </a:extLst>
                </a:gridCol>
                <a:gridCol w="986372">
                  <a:extLst>
                    <a:ext uri="{9D8B030D-6E8A-4147-A177-3AD203B41FA5}">
                      <a16:colId xmlns:a16="http://schemas.microsoft.com/office/drawing/2014/main" val="3204880955"/>
                    </a:ext>
                  </a:extLst>
                </a:gridCol>
                <a:gridCol w="985268">
                  <a:extLst>
                    <a:ext uri="{9D8B030D-6E8A-4147-A177-3AD203B41FA5}">
                      <a16:colId xmlns:a16="http://schemas.microsoft.com/office/drawing/2014/main" val="1349421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Rank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Field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/>
                        <a:t>VAPP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/>
                        <a:t>[ft/s]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Wing_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/>
                        <a:t>Span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/>
                        <a:t>[ft]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CAEP8_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/>
                        <a:t>Limit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AVG_Unit Cost Spares [M$]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RPM [M$]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DOC_I [¢/ASM]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DPfooNOx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/>
                        <a:t>[g/kN]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RDTE [M$]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OEW [Ib]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FAR_TOFL [ft]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255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144.9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153.69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48.71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7.77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40.21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14650.0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195494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9738.16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843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6981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144.9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153.85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48.72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167.46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7.78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40.07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14643.9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195067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9738.16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7011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24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144.96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153.48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8.67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167.05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7.76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39.91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14641.9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194751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9738.18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4583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923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144.67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153.08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48.21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166.55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7.73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40.2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14511.5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191259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9856.03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2458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05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144.68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153.03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48.25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166.5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7.73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40.27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14509.9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190954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9854.58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6611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2619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5151F96-06AA-7E13-D418-21CBC63B936E}"/>
              </a:ext>
            </a:extLst>
          </p:cNvPr>
          <p:cNvSpPr txBox="1"/>
          <p:nvPr/>
        </p:nvSpPr>
        <p:spPr>
          <a:xfrm>
            <a:off x="1748617" y="3774599"/>
            <a:ext cx="43247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4376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>
                <a:cs typeface="Arial"/>
              </a:rPr>
              <a:t>Our metrics of interest are weighted per requirements / stakeholder feedback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306337-2411-D232-33C8-799506721346}"/>
              </a:ext>
            </a:extLst>
          </p:cNvPr>
          <p:cNvSpPr txBox="1"/>
          <p:nvPr/>
        </p:nvSpPr>
        <p:spPr>
          <a:xfrm>
            <a:off x="1748617" y="4821924"/>
            <a:ext cx="4324738" cy="923330"/>
          </a:xfrm>
          <a:prstGeom prst="rect">
            <a:avLst/>
          </a:prstGeom>
          <a:solidFill>
            <a:schemeClr val="bg1"/>
          </a:solidFill>
          <a:ln>
            <a:solidFill>
              <a:srgbClr val="004376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/>
              <a:t>The alternative with the lowest Euclidian geometric distance to weighted response is the optimal 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6025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9" y="3801"/>
            <a:ext cx="11378630" cy="860649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Explore Chosen Technology Family </a:t>
            </a:r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5BC4FA-20A0-3D80-3F06-0B3ADBB9C1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2786264"/>
              </p:ext>
            </p:extLst>
          </p:nvPr>
        </p:nvGraphicFramePr>
        <p:xfrm>
          <a:off x="449494" y="864991"/>
          <a:ext cx="11430000" cy="1174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3738841166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6235298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13662616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17079705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81026502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6331934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49036818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46219414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05448776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56122628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98738186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344745551"/>
                    </a:ext>
                  </a:extLst>
                </a:gridCol>
              </a:tblGrid>
              <a:tr h="41255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Rank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Field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/>
                        <a:t>VAPP[ft/s]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Wing_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/>
                        <a:t>Span[ft]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CAEP8_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/>
                        <a:t>Limit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AVG_Unit Cost Spares [M$]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RPM [M$]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DOC_I [¢/ASM]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DPfooNOx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/>
                        <a:t>[g/kN]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RDTE [M$]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OEW [Ib]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FAR_TOFL [ft]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Number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966406"/>
                  </a:ext>
                </a:extLst>
              </a:tr>
              <a:tr h="41255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1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144.9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153.69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48.71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167.3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0.15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7.77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40.21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14650.0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195494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9738.16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843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70332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67B4BB7-1A83-EBB5-BACE-4E47409214A2}"/>
              </a:ext>
            </a:extLst>
          </p:cNvPr>
          <p:cNvSpPr txBox="1"/>
          <p:nvPr/>
        </p:nvSpPr>
        <p:spPr>
          <a:xfrm>
            <a:off x="2356505" y="2934033"/>
            <a:ext cx="3442873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4376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Our metrics of interest are weighted per requirements / stakeholder feedback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63A414-BDC8-579A-1A69-AD2D73135F4D}"/>
              </a:ext>
            </a:extLst>
          </p:cNvPr>
          <p:cNvSpPr txBox="1"/>
          <p:nvPr/>
        </p:nvSpPr>
        <p:spPr>
          <a:xfrm>
            <a:off x="2356505" y="4092661"/>
            <a:ext cx="3442873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4376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The alternative with the lowest Euclidian geometric distance to weighted response is the optimal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84E80-C75C-CBD4-87C3-91FB9119E124}"/>
              </a:ext>
            </a:extLst>
          </p:cNvPr>
          <p:cNvSpPr txBox="1"/>
          <p:nvPr/>
        </p:nvSpPr>
        <p:spPr>
          <a:xfrm>
            <a:off x="2356504" y="5472621"/>
            <a:ext cx="3442873" cy="923330"/>
          </a:xfrm>
          <a:prstGeom prst="rect">
            <a:avLst/>
          </a:prstGeom>
          <a:noFill/>
          <a:ln>
            <a:solidFill>
              <a:srgbClr val="004376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Assess the combination of technology family that yields best TOPSIS result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20834CA-657A-7175-424C-5334D0D56467}"/>
              </a:ext>
            </a:extLst>
          </p:cNvPr>
          <p:cNvGrpSpPr/>
          <p:nvPr/>
        </p:nvGrpSpPr>
        <p:grpSpPr>
          <a:xfrm>
            <a:off x="219856" y="2571296"/>
            <a:ext cx="1269293" cy="3256531"/>
            <a:chOff x="245541" y="1800734"/>
            <a:chExt cx="1269293" cy="325653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A96A2D-B64F-AF6E-045B-5B53BD0CEE2E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5658003-5EBD-C269-97AD-DF0F5AB0FB7D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AE3B4BF-EB8F-898F-C4E2-BA25FF070B56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82535C3-1808-1057-2770-4655346FA3D1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E4D398F-6507-D761-CEAB-E77A62173F89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2148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9" y="3801"/>
            <a:ext cx="11378630" cy="860649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Explore Chosen Technology Family 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B4BB7-1A83-EBB5-BACE-4E47409214A2}"/>
              </a:ext>
            </a:extLst>
          </p:cNvPr>
          <p:cNvSpPr txBox="1"/>
          <p:nvPr/>
        </p:nvSpPr>
        <p:spPr>
          <a:xfrm>
            <a:off x="2356505" y="2934033"/>
            <a:ext cx="3442873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4376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Our metrics of interest are weighted per requirements / stakeholder feedback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63A414-BDC8-579A-1A69-AD2D73135F4D}"/>
              </a:ext>
            </a:extLst>
          </p:cNvPr>
          <p:cNvSpPr txBox="1"/>
          <p:nvPr/>
        </p:nvSpPr>
        <p:spPr>
          <a:xfrm>
            <a:off x="2356505" y="4092661"/>
            <a:ext cx="3442873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4376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The alternative with the lowest Euclidian geometric distance to weighted response is the optimal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84E80-C75C-CBD4-87C3-91FB9119E124}"/>
              </a:ext>
            </a:extLst>
          </p:cNvPr>
          <p:cNvSpPr txBox="1"/>
          <p:nvPr/>
        </p:nvSpPr>
        <p:spPr>
          <a:xfrm>
            <a:off x="2356504" y="5472621"/>
            <a:ext cx="3442873" cy="923330"/>
          </a:xfrm>
          <a:prstGeom prst="rect">
            <a:avLst/>
          </a:prstGeom>
          <a:noFill/>
          <a:ln>
            <a:solidFill>
              <a:srgbClr val="004376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Assess the combination of technology family that yields best TOPSIS result</a:t>
            </a:r>
          </a:p>
        </p:txBody>
      </p:sp>
      <p:pic>
        <p:nvPicPr>
          <p:cNvPr id="14" name="Picture 13" descr="A diagram of a step&#10;&#10;Description automatically generated">
            <a:extLst>
              <a:ext uri="{FF2B5EF4-FFF2-40B4-BE49-F238E27FC236}">
                <a16:creationId xmlns:a16="http://schemas.microsoft.com/office/drawing/2014/main" id="{592EF529-4D33-07A2-5A63-8C300664B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564" y="2948619"/>
            <a:ext cx="2627105" cy="7987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E1168D-4379-2591-97C3-40ED45C0B8E1}"/>
              </a:ext>
            </a:extLst>
          </p:cNvPr>
          <p:cNvSpPr txBox="1"/>
          <p:nvPr/>
        </p:nvSpPr>
        <p:spPr>
          <a:xfrm>
            <a:off x="6524090" y="3715819"/>
            <a:ext cx="155310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latin typeface="Roboto"/>
                <a:ea typeface="Roboto"/>
                <a:cs typeface="Arial"/>
              </a:rPr>
              <a:t>T12: Riblets</a:t>
            </a:r>
          </a:p>
        </p:txBody>
      </p:sp>
      <p:pic>
        <p:nvPicPr>
          <p:cNvPr id="17" name="Picture 16" descr="A diagram of an actuator&#10;&#10;Description automatically generated">
            <a:extLst>
              <a:ext uri="{FF2B5EF4-FFF2-40B4-BE49-F238E27FC236}">
                <a16:creationId xmlns:a16="http://schemas.microsoft.com/office/drawing/2014/main" id="{D416843F-55B1-538C-3FE5-A92BDA68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418" y="4101112"/>
            <a:ext cx="1779917" cy="9718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2AA095-95A1-B6FC-7D64-BFD934B087D9}"/>
              </a:ext>
            </a:extLst>
          </p:cNvPr>
          <p:cNvSpPr txBox="1"/>
          <p:nvPr/>
        </p:nvSpPr>
        <p:spPr>
          <a:xfrm>
            <a:off x="5933326" y="5077144"/>
            <a:ext cx="294868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latin typeface="Roboto"/>
                <a:ea typeface="Roboto"/>
                <a:cs typeface="Arial"/>
              </a:rPr>
              <a:t>T20b: Active Compressor Flow Control</a:t>
            </a:r>
          </a:p>
        </p:txBody>
      </p:sp>
      <p:pic>
        <p:nvPicPr>
          <p:cNvPr id="20" name="Picture 19" descr="A person holding a metal object&#10;&#10;Description automatically generated">
            <a:extLst>
              <a:ext uri="{FF2B5EF4-FFF2-40B4-BE49-F238E27FC236}">
                <a16:creationId xmlns:a16="http://schemas.microsoft.com/office/drawing/2014/main" id="{A705F90F-D8FC-FD74-CDD0-3DF8B3501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545" y="5561415"/>
            <a:ext cx="1750948" cy="8888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F4B78C-5752-08B6-9E29-176F6ED754DE}"/>
              </a:ext>
            </a:extLst>
          </p:cNvPr>
          <p:cNvSpPr txBox="1"/>
          <p:nvPr/>
        </p:nvSpPr>
        <p:spPr>
          <a:xfrm>
            <a:off x="5933325" y="6447031"/>
            <a:ext cx="294868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latin typeface="Roboto"/>
                <a:ea typeface="Roboto"/>
                <a:cs typeface="Arial"/>
              </a:rPr>
              <a:t>T29b: Ceramic Matrix Composite Vanes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22A105D-6F2F-3F72-4BE8-AECB5A6FA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6630" y="2854036"/>
            <a:ext cx="1482785" cy="117949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B0DC832-50F2-A534-B2CD-43230F726325}"/>
              </a:ext>
            </a:extLst>
          </p:cNvPr>
          <p:cNvSpPr txBox="1"/>
          <p:nvPr/>
        </p:nvSpPr>
        <p:spPr>
          <a:xfrm>
            <a:off x="9794697" y="4041167"/>
            <a:ext cx="217812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latin typeface="Roboto"/>
                <a:ea typeface="Roboto"/>
                <a:cs typeface="Arial"/>
              </a:rPr>
              <a:t>T32b: Highly Loaded Turbine</a:t>
            </a:r>
          </a:p>
        </p:txBody>
      </p:sp>
      <p:pic>
        <p:nvPicPr>
          <p:cNvPr id="32" name="Picture 31" descr="A diagram of a machine&#10;&#10;Description automatically generated">
            <a:extLst>
              <a:ext uri="{FF2B5EF4-FFF2-40B4-BE49-F238E27FC236}">
                <a16:creationId xmlns:a16="http://schemas.microsoft.com/office/drawing/2014/main" id="{ABCB3DD4-D38F-5BC6-A47B-5C0EBE779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1823" y="4528324"/>
            <a:ext cx="2733616" cy="11049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7F0CB83-1835-0266-8292-8DD489B52909}"/>
              </a:ext>
            </a:extLst>
          </p:cNvPr>
          <p:cNvSpPr txBox="1"/>
          <p:nvPr/>
        </p:nvSpPr>
        <p:spPr>
          <a:xfrm>
            <a:off x="9854629" y="5607975"/>
            <a:ext cx="217812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latin typeface="Roboto"/>
                <a:ea typeface="Roboto"/>
                <a:cs typeface="Arial"/>
              </a:rPr>
              <a:t>T65: RQL Zone Combustor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20834CA-657A-7175-424C-5334D0D56467}"/>
              </a:ext>
            </a:extLst>
          </p:cNvPr>
          <p:cNvGrpSpPr/>
          <p:nvPr/>
        </p:nvGrpSpPr>
        <p:grpSpPr>
          <a:xfrm>
            <a:off x="219856" y="2571296"/>
            <a:ext cx="1269293" cy="3256531"/>
            <a:chOff x="245541" y="1800734"/>
            <a:chExt cx="1269293" cy="325653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A96A2D-B64F-AF6E-045B-5B53BD0CEE2E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5658003-5EBD-C269-97AD-DF0F5AB0FB7D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AE3B4BF-EB8F-898F-C4E2-BA25FF070B56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82535C3-1808-1057-2770-4655346FA3D1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E4D398F-6507-D761-CEAB-E77A62173F89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3EA9C55-5061-D15E-CDAB-924DF04CA5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70626"/>
              </p:ext>
            </p:extLst>
          </p:nvPr>
        </p:nvGraphicFramePr>
        <p:xfrm>
          <a:off x="519545" y="864991"/>
          <a:ext cx="11359949" cy="1174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449">
                  <a:extLst>
                    <a:ext uri="{9D8B030D-6E8A-4147-A177-3AD203B41FA5}">
                      <a16:colId xmlns:a16="http://schemas.microsoft.com/office/drawing/2014/main" val="3738841166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6235298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13662616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17079705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81026502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6331934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49036818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46219414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05448776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56122628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98738186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344745551"/>
                    </a:ext>
                  </a:extLst>
                </a:gridCol>
              </a:tblGrid>
              <a:tr h="41255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Rank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Field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/>
                        <a:t>VAPP[ft/s]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Wing_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/>
                        <a:t>Span[ft]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CAEP8_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/>
                        <a:t>Limit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err="1"/>
                        <a:t>AVG_Unit</a:t>
                      </a:r>
                      <a:r>
                        <a:rPr lang="en-US" sz="1100"/>
                        <a:t> Cost Spares [M$]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RPM [M$]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DOC_I [¢/ASM]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err="1"/>
                        <a:t>DPfooNOx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/>
                        <a:t>[g/</a:t>
                      </a:r>
                      <a:r>
                        <a:rPr lang="en-US" sz="1100" err="1"/>
                        <a:t>kN</a:t>
                      </a:r>
                      <a:r>
                        <a:rPr lang="en-US" sz="1100"/>
                        <a:t>]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RDTE [M$]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OEW [</a:t>
                      </a:r>
                      <a:r>
                        <a:rPr lang="en-US" sz="1100" err="1"/>
                        <a:t>Ib</a:t>
                      </a:r>
                      <a:r>
                        <a:rPr lang="en-US" sz="1100"/>
                        <a:t>]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FAR_TOFL [ft]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/>
                        <a:t>Number</a:t>
                      </a: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3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966406"/>
                  </a:ext>
                </a:extLst>
              </a:tr>
              <a:tr h="41255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1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144.9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153.69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48.71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167.3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0.15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7.77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40.21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14650.0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195494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9738.16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rgbClr val="00B050"/>
                          </a:solidFill>
                          <a:effectLst/>
                          <a:latin typeface="Roboto"/>
                        </a:rPr>
                        <a:t>843</a:t>
                      </a:r>
                      <a:endParaRPr lang="en-US" b="1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1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703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029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" y="3801"/>
            <a:ext cx="7277529" cy="946267"/>
          </a:xfrm>
        </p:spPr>
        <p:txBody>
          <a:bodyPr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Technology Infusion Comparison </a:t>
            </a:r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868717-5E6A-2AC6-CF71-CA6C3DDF6827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95E680-9BEE-A1C6-1238-E803F4A52958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D2C3EF-28F3-4060-8854-11F465BC12CC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802F20-7AA4-4106-17B9-D976CEE0B6A3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58EFD1-008D-E3E4-E571-30AE78811D10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8EC61B-6FD5-41ED-1E23-4C1811C11C66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pic>
        <p:nvPicPr>
          <p:cNvPr id="19" name="Graphic 18" descr="Scales of justice with solid fill">
            <a:extLst>
              <a:ext uri="{FF2B5EF4-FFF2-40B4-BE49-F238E27FC236}">
                <a16:creationId xmlns:a16="http://schemas.microsoft.com/office/drawing/2014/main" id="{409AA5EE-1835-AF75-0017-0F6B159C8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3161" y="343329"/>
            <a:ext cx="5092555" cy="512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76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" y="3801"/>
            <a:ext cx="7277529" cy="946267"/>
          </a:xfrm>
        </p:spPr>
        <p:txBody>
          <a:bodyPr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Technology Infusion Comparison </a:t>
            </a:r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868717-5E6A-2AC6-CF71-CA6C3DDF6827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95E680-9BEE-A1C6-1238-E803F4A52958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D2C3EF-28F3-4060-8854-11F465BC12CC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802F20-7AA4-4106-17B9-D976CEE0B6A3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58EFD1-008D-E3E4-E571-30AE78811D10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8EC61B-6FD5-41ED-1E23-4C1811C11C66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pic>
        <p:nvPicPr>
          <p:cNvPr id="19" name="Graphic 18" descr="Scales of justice with solid fill">
            <a:extLst>
              <a:ext uri="{FF2B5EF4-FFF2-40B4-BE49-F238E27FC236}">
                <a16:creationId xmlns:a16="http://schemas.microsoft.com/office/drawing/2014/main" id="{409AA5EE-1835-AF75-0017-0F6B159C8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3161" y="343329"/>
            <a:ext cx="5092555" cy="51268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142E17A-C388-EFE4-36C9-55B9FDB0483D}"/>
              </a:ext>
            </a:extLst>
          </p:cNvPr>
          <p:cNvSpPr txBox="1"/>
          <p:nvPr/>
        </p:nvSpPr>
        <p:spPr>
          <a:xfrm>
            <a:off x="1894169" y="3724505"/>
            <a:ext cx="2715121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4376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Technology is most sensitive and has greatest impact on performance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0B6D11-2571-A26D-BB99-1FAA6A1B06F7}"/>
              </a:ext>
            </a:extLst>
          </p:cNvPr>
          <p:cNvSpPr txBox="1"/>
          <p:nvPr/>
        </p:nvSpPr>
        <p:spPr>
          <a:xfrm>
            <a:off x="1894168" y="5250016"/>
            <a:ext cx="2715121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4376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Most critical to infuse for meeting the requirements</a:t>
            </a:r>
          </a:p>
        </p:txBody>
      </p:sp>
    </p:spTree>
    <p:extLst>
      <p:ext uri="{BB962C8B-B14F-4D97-AF65-F5344CB8AC3E}">
        <p14:creationId xmlns:p14="http://schemas.microsoft.com/office/powerpoint/2010/main" val="3222761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81" y="3801"/>
            <a:ext cx="11430000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Market Demand</a:t>
            </a:r>
          </a:p>
        </p:txBody>
      </p:sp>
      <p:pic>
        <p:nvPicPr>
          <p:cNvPr id="5" name="Picture 4" descr="A graph of a flight&#10;&#10;Description automatically generated with medium confidence">
            <a:extLst>
              <a:ext uri="{FF2B5EF4-FFF2-40B4-BE49-F238E27FC236}">
                <a16:creationId xmlns:a16="http://schemas.microsoft.com/office/drawing/2014/main" id="{19961554-1B22-0B12-3434-E31FACBA3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490" y="1429255"/>
            <a:ext cx="5007874" cy="3779528"/>
          </a:xfrm>
          <a:prstGeom prst="rect">
            <a:avLst/>
          </a:prstGeom>
          <a:ln w="57150">
            <a:solidFill>
              <a:srgbClr val="BCAB77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2783C6-760C-DB3F-2E84-29E6A187A14E}"/>
              </a:ext>
            </a:extLst>
          </p:cNvPr>
          <p:cNvSpPr txBox="1"/>
          <p:nvPr/>
        </p:nvSpPr>
        <p:spPr>
          <a:xfrm>
            <a:off x="2914094" y="6371176"/>
            <a:ext cx="769837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cs typeface="Arial"/>
              </a:rPr>
              <a:t>[1] International Civil Aviation Organization, "Future of Aviation", 2023. </a:t>
            </a:r>
          </a:p>
          <a:p>
            <a:r>
              <a:rPr lang="en-US" sz="1200" i="1"/>
              <a:t>Image Credit:</a:t>
            </a:r>
            <a:r>
              <a:rPr lang="en-US" sz="1200"/>
              <a:t> US DOT Bureau of Transportation Statistics</a:t>
            </a:r>
            <a:endParaRPr lang="en-US" sz="1200" i="1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C20F4-0D68-BD5A-B35F-EC071A74436C}"/>
              </a:ext>
            </a:extLst>
          </p:cNvPr>
          <p:cNvSpPr txBox="1"/>
          <p:nvPr/>
        </p:nvSpPr>
        <p:spPr>
          <a:xfrm>
            <a:off x="1816690" y="4521033"/>
            <a:ext cx="464257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The air transport industry is projected to balloon to </a:t>
            </a:r>
            <a:r>
              <a:rPr lang="en-US" b="1">
                <a:latin typeface="Roboto"/>
                <a:ea typeface="Roboto"/>
                <a:cs typeface="Roboto"/>
              </a:rPr>
              <a:t>$1.6 trillion </a:t>
            </a:r>
            <a:r>
              <a:rPr lang="en-US">
                <a:latin typeface="Roboto"/>
                <a:ea typeface="Roboto"/>
                <a:cs typeface="Roboto"/>
              </a:rPr>
              <a:t>per annum of the GDP as early as 2036 </a:t>
            </a:r>
            <a:r>
              <a:rPr lang="en-US" sz="1200">
                <a:latin typeface="Roboto"/>
                <a:ea typeface="Roboto"/>
                <a:cs typeface="Roboto"/>
              </a:rPr>
              <a:t>[1]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438E23-6E39-1E72-88C3-4E74846B15A6}"/>
              </a:ext>
            </a:extLst>
          </p:cNvPr>
          <p:cNvSpPr txBox="1"/>
          <p:nvPr/>
        </p:nvSpPr>
        <p:spPr>
          <a:xfrm>
            <a:off x="1816689" y="1250425"/>
            <a:ext cx="464257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Commercial Aviation is a decisive and vital component of global commercial infrastructure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F1A5BD-ED7B-9041-88A7-5B9337007E00}"/>
              </a:ext>
            </a:extLst>
          </p:cNvPr>
          <p:cNvSpPr txBox="1"/>
          <p:nvPr/>
        </p:nvSpPr>
        <p:spPr>
          <a:xfrm>
            <a:off x="1816690" y="2911415"/>
            <a:ext cx="464257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In 2017, </a:t>
            </a:r>
            <a:r>
              <a:rPr lang="en-US" b="1">
                <a:latin typeface="Roboto"/>
                <a:ea typeface="Roboto"/>
                <a:cs typeface="Roboto"/>
              </a:rPr>
              <a:t>37 million commercial flights</a:t>
            </a:r>
            <a:r>
              <a:rPr lang="en-US">
                <a:latin typeface="Roboto"/>
                <a:ea typeface="Roboto"/>
                <a:cs typeface="Roboto"/>
              </a:rPr>
              <a:t> carried </a:t>
            </a:r>
            <a:r>
              <a:rPr lang="en-US" b="1">
                <a:latin typeface="Roboto"/>
                <a:ea typeface="Roboto"/>
                <a:cs typeface="Roboto"/>
              </a:rPr>
              <a:t>4.1 billion passengers</a:t>
            </a:r>
            <a:r>
              <a:rPr lang="en-US">
                <a:latin typeface="Roboto"/>
                <a:ea typeface="Roboto"/>
                <a:cs typeface="Roboto"/>
              </a:rPr>
              <a:t>, </a:t>
            </a:r>
            <a:r>
              <a:rPr lang="en-US" b="1">
                <a:latin typeface="Roboto"/>
                <a:ea typeface="Roboto"/>
                <a:cs typeface="Roboto"/>
              </a:rPr>
              <a:t>56 million tons of cargo</a:t>
            </a:r>
            <a:r>
              <a:rPr lang="en-US">
                <a:latin typeface="Roboto"/>
                <a:ea typeface="Roboto"/>
                <a:cs typeface="Roboto"/>
              </a:rPr>
              <a:t> </a:t>
            </a:r>
            <a:r>
              <a:rPr lang="en-US" sz="1200">
                <a:latin typeface="Roboto"/>
                <a:ea typeface="Roboto"/>
                <a:cs typeface="Roboto"/>
              </a:rPr>
              <a:t>[1]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0AC66-7E86-2865-244C-D78B4C413339}"/>
              </a:ext>
            </a:extLst>
          </p:cNvPr>
          <p:cNvSpPr txBox="1"/>
          <p:nvPr/>
        </p:nvSpPr>
        <p:spPr>
          <a:xfrm>
            <a:off x="4205430" y="5808321"/>
            <a:ext cx="4642573" cy="369332"/>
          </a:xfrm>
          <a:prstGeom prst="rect">
            <a:avLst/>
          </a:prstGeom>
          <a:solidFill>
            <a:srgbClr val="BCAB77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ea typeface="Roboto"/>
                <a:cs typeface="Arial"/>
              </a:rPr>
              <a:t>Increased Demand Requires More Planes</a:t>
            </a:r>
            <a:endParaRPr lang="en-US">
              <a:cs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7CCB20-6E80-23C8-A9D7-DCA7ABF38CE2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041B6E-EB9E-EA68-C110-7916FE9A36C5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6AEDD5-9474-44CB-0C04-B1227BF6A252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C1161D-0BE9-4383-EC5B-291872BD001D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ED4247-276F-A740-63A2-581CB5BA03C3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6195BB-3035-1A7D-33D7-EB5E6362E669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81028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" y="3801"/>
            <a:ext cx="7277529" cy="946267"/>
          </a:xfrm>
        </p:spPr>
        <p:txBody>
          <a:bodyPr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Technology Infusion Comparison </a:t>
            </a:r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868717-5E6A-2AC6-CF71-CA6C3DDF6827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95E680-9BEE-A1C6-1238-E803F4A52958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D2C3EF-28F3-4060-8854-11F465BC12CC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802F20-7AA4-4106-17B9-D976CEE0B6A3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58EFD1-008D-E3E4-E571-30AE78811D10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8EC61B-6FD5-41ED-1E23-4C1811C11C66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pic>
        <p:nvPicPr>
          <p:cNvPr id="19" name="Graphic 18" descr="Scales of justice with solid fill">
            <a:extLst>
              <a:ext uri="{FF2B5EF4-FFF2-40B4-BE49-F238E27FC236}">
                <a16:creationId xmlns:a16="http://schemas.microsoft.com/office/drawing/2014/main" id="{409AA5EE-1835-AF75-0017-0F6B159C8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3161" y="343329"/>
            <a:ext cx="5092555" cy="51268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142E17A-C388-EFE4-36C9-55B9FDB0483D}"/>
              </a:ext>
            </a:extLst>
          </p:cNvPr>
          <p:cNvSpPr txBox="1"/>
          <p:nvPr/>
        </p:nvSpPr>
        <p:spPr>
          <a:xfrm>
            <a:off x="1894169" y="3724505"/>
            <a:ext cx="2715121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4376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Technology is most sensitive and has greatest impact on performance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23A963-25D3-C4FC-9998-EEF3A64D6C37}"/>
              </a:ext>
            </a:extLst>
          </p:cNvPr>
          <p:cNvSpPr txBox="1"/>
          <p:nvPr/>
        </p:nvSpPr>
        <p:spPr>
          <a:xfrm>
            <a:off x="9128886" y="3676154"/>
            <a:ext cx="2715121" cy="646331"/>
          </a:xfrm>
          <a:prstGeom prst="rect">
            <a:avLst/>
          </a:prstGeom>
          <a:noFill/>
          <a:ln>
            <a:solidFill>
              <a:srgbClr val="004376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Uncertainty surrounding the impact due to TRL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D64E78-6DB6-CC77-31AE-E129FF24F24A}"/>
              </a:ext>
            </a:extLst>
          </p:cNvPr>
          <p:cNvSpPr txBox="1"/>
          <p:nvPr/>
        </p:nvSpPr>
        <p:spPr>
          <a:xfrm>
            <a:off x="9128886" y="4599317"/>
            <a:ext cx="2715121" cy="923330"/>
          </a:xfrm>
          <a:prstGeom prst="rect">
            <a:avLst/>
          </a:prstGeom>
          <a:noFill/>
          <a:ln>
            <a:solidFill>
              <a:srgbClr val="004376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Most economically valuable to infuse near and long term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436F82-1743-38F2-3E79-65BBCABCADF9}"/>
              </a:ext>
            </a:extLst>
          </p:cNvPr>
          <p:cNvSpPr txBox="1"/>
          <p:nvPr/>
        </p:nvSpPr>
        <p:spPr>
          <a:xfrm>
            <a:off x="1894168" y="5250016"/>
            <a:ext cx="2715121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4376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Most critical to infuse for meeting the requirements</a:t>
            </a:r>
          </a:p>
        </p:txBody>
      </p:sp>
    </p:spTree>
    <p:extLst>
      <p:ext uri="{BB962C8B-B14F-4D97-AF65-F5344CB8AC3E}">
        <p14:creationId xmlns:p14="http://schemas.microsoft.com/office/powerpoint/2010/main" val="1974306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B195C74-C481-263B-5D88-F70DB0DB6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452754"/>
              </p:ext>
            </p:extLst>
          </p:nvPr>
        </p:nvGraphicFramePr>
        <p:xfrm>
          <a:off x="1635303" y="607887"/>
          <a:ext cx="10526198" cy="6258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3379">
                  <a:extLst>
                    <a:ext uri="{9D8B030D-6E8A-4147-A177-3AD203B41FA5}">
                      <a16:colId xmlns:a16="http://schemas.microsoft.com/office/drawing/2014/main" val="1169241475"/>
                    </a:ext>
                  </a:extLst>
                </a:gridCol>
                <a:gridCol w="862641">
                  <a:extLst>
                    <a:ext uri="{9D8B030D-6E8A-4147-A177-3AD203B41FA5}">
                      <a16:colId xmlns:a16="http://schemas.microsoft.com/office/drawing/2014/main" val="1104379056"/>
                    </a:ext>
                  </a:extLst>
                </a:gridCol>
                <a:gridCol w="4929068">
                  <a:extLst>
                    <a:ext uri="{9D8B030D-6E8A-4147-A177-3AD203B41FA5}">
                      <a16:colId xmlns:a16="http://schemas.microsoft.com/office/drawing/2014/main" val="1802801038"/>
                    </a:ext>
                  </a:extLst>
                </a:gridCol>
                <a:gridCol w="1531110">
                  <a:extLst>
                    <a:ext uri="{9D8B030D-6E8A-4147-A177-3AD203B41FA5}">
                      <a16:colId xmlns:a16="http://schemas.microsoft.com/office/drawing/2014/main" val="3564020736"/>
                    </a:ext>
                  </a:extLst>
                </a:gridCol>
              </a:tblGrid>
              <a:tr h="64450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LTAG Technology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Roboto"/>
                        </a:rPr>
                        <a:t>TRL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/>
                        </a:rPr>
                        <a:t>Research + Development Degree of Difficulty (RD</a:t>
                      </a:r>
                      <a:r>
                        <a:rPr lang="en-US" baseline="30000">
                          <a:latin typeface="Roboto"/>
                        </a:rPr>
                        <a:t>3</a:t>
                      </a:r>
                      <a:r>
                        <a:rPr lang="en-US">
                          <a:latin typeface="Roboto"/>
                        </a:rPr>
                        <a:t>) (Lower is Better)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Roboto"/>
                        </a:rPr>
                        <a:t>Sensitivity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latin typeface="Roboto"/>
                        </a:rPr>
                        <a:t>Rank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414828"/>
                  </a:ext>
                </a:extLst>
              </a:tr>
              <a:tr h="1181588">
                <a:tc>
                  <a:txBody>
                    <a:bodyPr/>
                    <a:lstStyle/>
                    <a:p>
                      <a:r>
                        <a:rPr lang="en-US" sz="1600">
                          <a:latin typeface="Roboto"/>
                        </a:rPr>
                        <a:t>T12 - Riblets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8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>
                          <a:latin typeface="Roboto"/>
                        </a:rPr>
                        <a:t>Active development and wind testing completed for multiple 3D Designs. Large scale production still a problem to solve. </a:t>
                      </a:r>
                      <a:r>
                        <a:rPr lang="en-US" sz="1100" b="0">
                          <a:latin typeface="Roboto"/>
                        </a:rPr>
                        <a:t>[5] </a:t>
                      </a:r>
                    </a:p>
                    <a:p>
                      <a:pPr lvl="0">
                        <a:buNone/>
                      </a:pPr>
                      <a:r>
                        <a:rPr lang="en-US" sz="1500" b="1" i="0" u="none" strike="noStrike" noProof="0">
                          <a:solidFill>
                            <a:srgbClr val="003057"/>
                          </a:solidFill>
                          <a:latin typeface="Roboto"/>
                        </a:rPr>
                        <a:t>LOW - MEDIUM RD</a:t>
                      </a:r>
                      <a:r>
                        <a:rPr lang="en-US" sz="1500" b="1" i="0" u="none" strike="noStrike" baseline="30000" noProof="0">
                          <a:solidFill>
                            <a:srgbClr val="003057"/>
                          </a:solidFill>
                          <a:latin typeface="Roboto"/>
                        </a:rPr>
                        <a:t>3</a:t>
                      </a:r>
                      <a:endParaRPr lang="en-US" sz="1500">
                        <a:latin typeface="Robot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7092942"/>
                  </a:ext>
                </a:extLst>
              </a:tr>
              <a:tr h="1050300">
                <a:tc>
                  <a:txBody>
                    <a:bodyPr/>
                    <a:lstStyle/>
                    <a:p>
                      <a:r>
                        <a:rPr lang="en-US" sz="1600">
                          <a:latin typeface="Roboto"/>
                        </a:rPr>
                        <a:t>T20b - Active</a:t>
                      </a:r>
                    </a:p>
                    <a:p>
                      <a:pPr lvl="0">
                        <a:buNone/>
                      </a:pPr>
                      <a:r>
                        <a:rPr lang="en-US" sz="1600">
                          <a:latin typeface="Roboto"/>
                        </a:rPr>
                        <a:t>Compressor</a:t>
                      </a:r>
                    </a:p>
                    <a:p>
                      <a:pPr lvl="0">
                        <a:buNone/>
                      </a:pPr>
                      <a:r>
                        <a:rPr lang="en-US" sz="1600">
                          <a:latin typeface="Roboto"/>
                        </a:rPr>
                        <a:t>Flow</a:t>
                      </a:r>
                    </a:p>
                    <a:p>
                      <a:pPr lvl="0">
                        <a:buNone/>
                      </a:pPr>
                      <a:r>
                        <a:rPr lang="en-US" sz="1600">
                          <a:latin typeface="Roboto"/>
                        </a:rPr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>
                          <a:latin typeface="Roboto"/>
                        </a:rPr>
                        <a:t>Lots of established research on tip clearance, but less established research and manufacturing on low energy flow removal. </a:t>
                      </a:r>
                      <a:r>
                        <a:rPr lang="en-US" sz="1100" b="0" i="0" u="none" strike="noStrike" noProof="0">
                          <a:solidFill>
                            <a:srgbClr val="003057"/>
                          </a:solidFill>
                          <a:latin typeface="Roboto"/>
                        </a:rPr>
                        <a:t>[6]</a:t>
                      </a:r>
                      <a:r>
                        <a:rPr lang="en-US" sz="1500" b="0">
                          <a:latin typeface="Roboto"/>
                        </a:rPr>
                        <a:t> </a:t>
                      </a:r>
                      <a:r>
                        <a:rPr lang="en-US" sz="1500" b="1">
                          <a:latin typeface="Roboto"/>
                        </a:rPr>
                        <a:t>HIGHEST RD</a:t>
                      </a:r>
                      <a:r>
                        <a:rPr lang="en-US" sz="1500" b="1" baseline="30000">
                          <a:latin typeface="Roboto"/>
                        </a:rPr>
                        <a:t>3 </a:t>
                      </a:r>
                      <a:endParaRPr lang="en-US" sz="1500" b="0">
                        <a:latin typeface="Robot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2556322"/>
                  </a:ext>
                </a:extLst>
              </a:tr>
              <a:tr h="1086106">
                <a:tc>
                  <a:txBody>
                    <a:bodyPr/>
                    <a:lstStyle/>
                    <a:p>
                      <a:r>
                        <a:rPr lang="en-US" sz="1600">
                          <a:latin typeface="Roboto"/>
                        </a:rPr>
                        <a:t>T29b – Ceramic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600">
                          <a:latin typeface="Roboto"/>
                        </a:rPr>
                        <a:t>Matrix </a:t>
                      </a:r>
                    </a:p>
                    <a:p>
                      <a:pPr lvl="0">
                        <a:buNone/>
                      </a:pPr>
                      <a:r>
                        <a:rPr lang="en-US" sz="1600">
                          <a:latin typeface="Roboto"/>
                        </a:rPr>
                        <a:t>Composite</a:t>
                      </a:r>
                    </a:p>
                    <a:p>
                      <a:pPr lvl="0">
                        <a:buNone/>
                      </a:pPr>
                      <a:r>
                        <a:rPr lang="en-US" sz="1600">
                          <a:latin typeface="Roboto"/>
                        </a:rPr>
                        <a:t>Vanes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7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latin typeface="Roboto"/>
                        </a:rPr>
                        <a:t>Thorough in-depth thermal complete. Verified simple manufacturing processes through weaving. Large scale production still needs to be developed. </a:t>
                      </a:r>
                      <a:r>
                        <a:rPr lang="en-US" sz="1100" b="0">
                          <a:latin typeface="Roboto"/>
                        </a:rPr>
                        <a:t>[7]</a:t>
                      </a:r>
                      <a:r>
                        <a:rPr lang="en-US" sz="1500" b="0">
                          <a:latin typeface="Roboto"/>
                        </a:rPr>
                        <a:t> </a:t>
                      </a:r>
                      <a:r>
                        <a:rPr lang="en-US" sz="1500" b="1">
                          <a:latin typeface="Roboto"/>
                        </a:rPr>
                        <a:t>LOW RD</a:t>
                      </a:r>
                      <a:r>
                        <a:rPr lang="en-US" sz="1500" b="1" baseline="30000">
                          <a:latin typeface="Roboto"/>
                        </a:rPr>
                        <a:t>3 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518158"/>
                  </a:ext>
                </a:extLst>
              </a:tr>
              <a:tr h="1229324">
                <a:tc>
                  <a:txBody>
                    <a:bodyPr/>
                    <a:lstStyle/>
                    <a:p>
                      <a:r>
                        <a:rPr lang="en-US" sz="1600">
                          <a:latin typeface="Roboto"/>
                        </a:rPr>
                        <a:t>T32b – Highly</a:t>
                      </a:r>
                    </a:p>
                    <a:p>
                      <a:pPr lvl="0">
                        <a:buNone/>
                      </a:pPr>
                      <a:r>
                        <a:rPr lang="en-US" sz="1600">
                          <a:latin typeface="Roboto"/>
                        </a:rPr>
                        <a:t>Loaded</a:t>
                      </a:r>
                    </a:p>
                    <a:p>
                      <a:pPr lvl="0">
                        <a:buNone/>
                      </a:pPr>
                      <a:r>
                        <a:rPr lang="en-US" sz="1600">
                          <a:latin typeface="Roboto"/>
                        </a:rPr>
                        <a:t>Turbine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latin typeface="Roboto"/>
                        </a:rPr>
                        <a:t>Computational and wind tunnel tested. Low efficacy in manufacturing and production. Continued testing at AFRL Turbine Testing Facility. </a:t>
                      </a:r>
                      <a:r>
                        <a:rPr lang="en-US" sz="1100" b="0">
                          <a:latin typeface="Roboto"/>
                        </a:rPr>
                        <a:t>[8]</a:t>
                      </a:r>
                      <a:r>
                        <a:rPr lang="en-US" sz="1500" b="0">
                          <a:latin typeface="Roboto"/>
                        </a:rPr>
                        <a:t> </a:t>
                      </a:r>
                      <a:r>
                        <a:rPr lang="en-US" sz="1500" b="1">
                          <a:latin typeface="Roboto"/>
                        </a:rPr>
                        <a:t>MEDIUM - HIGH </a:t>
                      </a:r>
                      <a:r>
                        <a:rPr lang="en-US" sz="1500" b="1" i="0" u="none" strike="noStrike" noProof="0">
                          <a:solidFill>
                            <a:srgbClr val="003057"/>
                          </a:solidFill>
                          <a:latin typeface="Roboto"/>
                        </a:rPr>
                        <a:t>RD</a:t>
                      </a:r>
                      <a:r>
                        <a:rPr lang="en-US" sz="1500" b="1" i="0" u="none" strike="noStrike" baseline="30000" noProof="0">
                          <a:solidFill>
                            <a:srgbClr val="003057"/>
                          </a:solidFill>
                          <a:latin typeface="Roboto"/>
                        </a:rPr>
                        <a:t>3 </a:t>
                      </a:r>
                      <a:endParaRPr lang="en-US" sz="1500" b="0" i="0" u="none" strike="noStrike" noProof="0">
                        <a:solidFill>
                          <a:srgbClr val="003057"/>
                        </a:solidFill>
                        <a:latin typeface="Robot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1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(Most)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241984"/>
                  </a:ext>
                </a:extLst>
              </a:tr>
              <a:tr h="1050300">
                <a:tc>
                  <a:txBody>
                    <a:bodyPr/>
                    <a:lstStyle/>
                    <a:p>
                      <a:r>
                        <a:rPr lang="en-US" sz="1600">
                          <a:latin typeface="Roboto"/>
                        </a:rPr>
                        <a:t>T65 – RQL</a:t>
                      </a:r>
                    </a:p>
                    <a:p>
                      <a:pPr lvl="0">
                        <a:buNone/>
                      </a:pPr>
                      <a:r>
                        <a:rPr lang="en-US" sz="1600">
                          <a:latin typeface="Roboto"/>
                        </a:rPr>
                        <a:t>Zone</a:t>
                      </a:r>
                    </a:p>
                    <a:p>
                      <a:pPr lvl="0">
                        <a:buNone/>
                      </a:pPr>
                      <a:r>
                        <a:rPr lang="en-US" sz="1600">
                          <a:latin typeface="Roboto"/>
                        </a:rPr>
                        <a:t>Combustor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>
                          <a:latin typeface="Roboto"/>
                        </a:rPr>
                        <a:t>RQL Combustor designed and tested by GE, with an established manufacturing process and production system. </a:t>
                      </a:r>
                      <a:r>
                        <a:rPr lang="en-US" sz="1500" b="1" i="0" u="none" strike="noStrike" noProof="0">
                          <a:solidFill>
                            <a:srgbClr val="003057"/>
                          </a:solidFill>
                          <a:latin typeface="Roboto"/>
                        </a:rPr>
                        <a:t>LOWEST RD</a:t>
                      </a:r>
                      <a:r>
                        <a:rPr lang="en-US" sz="1500" b="1" i="0" u="none" strike="noStrike" baseline="30000" noProof="0">
                          <a:solidFill>
                            <a:srgbClr val="003057"/>
                          </a:solidFill>
                          <a:latin typeface="Roboto"/>
                        </a:rPr>
                        <a:t>3 </a:t>
                      </a:r>
                      <a:endParaRPr lang="en-US" sz="1500" b="1">
                        <a:latin typeface="Robot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5 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400" b="0">
                          <a:latin typeface="Roboto"/>
                        </a:rPr>
                        <a:t>(Least)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46948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29" y="-68298"/>
            <a:ext cx="11430000" cy="752003"/>
          </a:xfrm>
        </p:spPr>
        <p:txBody>
          <a:bodyPr/>
          <a:lstStyle/>
          <a:p>
            <a:r>
              <a:rPr lang="en-US"/>
              <a:t>Technology Exploration</a:t>
            </a:r>
          </a:p>
        </p:txBody>
      </p:sp>
      <p:pic>
        <p:nvPicPr>
          <p:cNvPr id="7" name="Picture 6" descr="A diagram of a step&#10;&#10;Description automatically generated">
            <a:extLst>
              <a:ext uri="{FF2B5EF4-FFF2-40B4-BE49-F238E27FC236}">
                <a16:creationId xmlns:a16="http://schemas.microsoft.com/office/drawing/2014/main" id="{A5CAF663-DDAC-BB17-BB9A-FC4C710EC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260" y="1611901"/>
            <a:ext cx="2627105" cy="798764"/>
          </a:xfrm>
          <a:prstGeom prst="rect">
            <a:avLst/>
          </a:prstGeom>
        </p:spPr>
      </p:pic>
      <p:pic>
        <p:nvPicPr>
          <p:cNvPr id="13" name="Picture 12" descr="A diagram of an actuator&#10;&#10;Description automatically generated">
            <a:extLst>
              <a:ext uri="{FF2B5EF4-FFF2-40B4-BE49-F238E27FC236}">
                <a16:creationId xmlns:a16="http://schemas.microsoft.com/office/drawing/2014/main" id="{7CFEC4E1-CC82-7B58-FDBF-9A9B3906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879" y="2506841"/>
            <a:ext cx="1779917" cy="97189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5D1E4E3-81CD-AD63-A54B-E29FE1C6C30B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333463-8C07-2FE6-1927-DADD7D565FC5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321A08-1A9C-57AC-13DE-DDB02E048BBB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E3E2D9-FD47-85AD-029A-C711684451EA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C7B097-8202-E76A-4E94-EC3D0FC11EFE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946D16-B56D-22EC-E6BC-D84B8368C9F6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pic>
        <p:nvPicPr>
          <p:cNvPr id="16" name="Picture 15" descr="A person holding a metal object&#10;&#10;Description automatically generated">
            <a:extLst>
              <a:ext uri="{FF2B5EF4-FFF2-40B4-BE49-F238E27FC236}">
                <a16:creationId xmlns:a16="http://schemas.microsoft.com/office/drawing/2014/main" id="{1EDD269F-7A84-226F-73DE-2F2CACC3C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46" y="3711689"/>
            <a:ext cx="1639646" cy="8374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28021D-20DD-7FE9-F1ED-AFDC66D7E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181" y="4606781"/>
            <a:ext cx="1482785" cy="1179490"/>
          </a:xfrm>
          <a:prstGeom prst="rect">
            <a:avLst/>
          </a:prstGeom>
        </p:spPr>
      </p:pic>
      <p:pic>
        <p:nvPicPr>
          <p:cNvPr id="20" name="Picture 19" descr="A diagram of a machine&#10;&#10;Description automatically generated">
            <a:extLst>
              <a:ext uri="{FF2B5EF4-FFF2-40B4-BE49-F238E27FC236}">
                <a16:creationId xmlns:a16="http://schemas.microsoft.com/office/drawing/2014/main" id="{494CAC00-0F04-79B6-F8C9-28DD54D26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666" y="5849210"/>
            <a:ext cx="1988739" cy="102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15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" y="-90379"/>
            <a:ext cx="11430000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Phase 1 Technology Implementation</a:t>
            </a:r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23BD1E-6BF3-534F-139E-24C3F79B14EB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C1BF92-5AD7-47AA-D299-8759CF6DA8A1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7EA7A9-5DBF-A982-3A84-19CD059FCD0B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E415C9-A45F-9109-478B-2ACB74EAFC8B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83602-7753-B3BC-1D0E-4B3CCA18AA79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A862BC-338B-DEAB-88A1-061BB8A9B0AB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7947015-F774-B66F-76DF-4E006D889C87}"/>
              </a:ext>
            </a:extLst>
          </p:cNvPr>
          <p:cNvCxnSpPr/>
          <p:nvPr/>
        </p:nvCxnSpPr>
        <p:spPr>
          <a:xfrm flipH="1">
            <a:off x="6461119" y="925531"/>
            <a:ext cx="18836" cy="5503519"/>
          </a:xfrm>
          <a:prstGeom prst="straightConnector1">
            <a:avLst/>
          </a:prstGeom>
          <a:ln w="57150">
            <a:solidFill>
              <a:srgbClr val="BDA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B2C28D0-F0CA-5DC9-8324-AF5CA6B43266}"/>
              </a:ext>
            </a:extLst>
          </p:cNvPr>
          <p:cNvCxnSpPr>
            <a:cxnSpLocks/>
          </p:cNvCxnSpPr>
          <p:nvPr/>
        </p:nvCxnSpPr>
        <p:spPr>
          <a:xfrm flipH="1" flipV="1">
            <a:off x="1758592" y="3680712"/>
            <a:ext cx="8109732" cy="1716"/>
          </a:xfrm>
          <a:prstGeom prst="straightConnector1">
            <a:avLst/>
          </a:prstGeom>
          <a:ln w="57150">
            <a:solidFill>
              <a:srgbClr val="BDA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630AEA-433A-263A-62B6-C8CBC29B7489}"/>
              </a:ext>
            </a:extLst>
          </p:cNvPr>
          <p:cNvSpPr txBox="1"/>
          <p:nvPr/>
        </p:nvSpPr>
        <p:spPr>
          <a:xfrm>
            <a:off x="2399314" y="860835"/>
            <a:ext cx="271512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4376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Highly Loaded Turbine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D96379-98D5-C0DA-2420-C00A1C44884D}"/>
              </a:ext>
            </a:extLst>
          </p:cNvPr>
          <p:cNvSpPr txBox="1"/>
          <p:nvPr/>
        </p:nvSpPr>
        <p:spPr>
          <a:xfrm>
            <a:off x="6979874" y="860834"/>
            <a:ext cx="271512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4376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Projected Impacts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17B6D0-F84A-8DB2-5388-05ADE9EBD68C}"/>
              </a:ext>
            </a:extLst>
          </p:cNvPr>
          <p:cNvSpPr txBox="1"/>
          <p:nvPr/>
        </p:nvSpPr>
        <p:spPr>
          <a:xfrm>
            <a:off x="6919941" y="3831777"/>
            <a:ext cx="271512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4376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78C93-12C1-0F4F-5CEB-C78212E585FF}"/>
              </a:ext>
            </a:extLst>
          </p:cNvPr>
          <p:cNvSpPr txBox="1"/>
          <p:nvPr/>
        </p:nvSpPr>
        <p:spPr>
          <a:xfrm>
            <a:off x="2096698" y="1322716"/>
            <a:ext cx="384354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Blade Shape Optimization </a:t>
            </a:r>
          </a:p>
          <a:p>
            <a:r>
              <a:rPr lang="en-US">
                <a:cs typeface="Arial"/>
              </a:rPr>
              <a:t>End wall Shape Optimization</a:t>
            </a:r>
          </a:p>
          <a:p>
            <a:r>
              <a:rPr lang="en-US">
                <a:cs typeface="Arial"/>
              </a:rPr>
              <a:t>Flow Control through Cascades</a:t>
            </a:r>
          </a:p>
          <a:p>
            <a:r>
              <a:rPr lang="en-US">
                <a:cs typeface="Arial"/>
              </a:rPr>
              <a:t>___________________________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All mechanisms to </a:t>
            </a:r>
            <a:r>
              <a:rPr lang="en-US" b="1">
                <a:cs typeface="Arial" panose="020B0604020202020204"/>
              </a:rPr>
              <a:t>increase turbine loading and decrease number of needed stages</a:t>
            </a:r>
          </a:p>
        </p:txBody>
      </p:sp>
      <p:pic>
        <p:nvPicPr>
          <p:cNvPr id="16" name="Picture 15" descr="A diagram of a circular object&#10;&#10;Description automatically generated">
            <a:extLst>
              <a:ext uri="{FF2B5EF4-FFF2-40B4-BE49-F238E27FC236}">
                <a16:creationId xmlns:a16="http://schemas.microsoft.com/office/drawing/2014/main" id="{28F3BB8A-2BB7-B7C0-62BC-4F75786B2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43" y="3885633"/>
            <a:ext cx="1966823" cy="1947828"/>
          </a:xfrm>
          <a:prstGeom prst="rect">
            <a:avLst/>
          </a:prstGeom>
        </p:spPr>
      </p:pic>
      <p:pic>
        <p:nvPicPr>
          <p:cNvPr id="17" name="Picture 16" descr="A close-up of several tools&#10;&#10;Description automatically generated">
            <a:extLst>
              <a:ext uri="{FF2B5EF4-FFF2-40B4-BE49-F238E27FC236}">
                <a16:creationId xmlns:a16="http://schemas.microsoft.com/office/drawing/2014/main" id="{466895A2-0F47-1E7E-ED39-A09D7B597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060" y="3727724"/>
            <a:ext cx="2743200" cy="22588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4AF65F-49CE-C336-8FEA-EF436819D13C}"/>
              </a:ext>
            </a:extLst>
          </p:cNvPr>
          <p:cNvSpPr txBox="1"/>
          <p:nvPr/>
        </p:nvSpPr>
        <p:spPr>
          <a:xfrm>
            <a:off x="3582358" y="5942641"/>
            <a:ext cx="30211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Roboto"/>
                <a:ea typeface="Roboto"/>
                <a:cs typeface="Arial"/>
              </a:rPr>
              <a:t>Linear Cascade at AFRL Turbine Facility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9C823D-59BF-FF06-CAEF-47466279B2A0}"/>
              </a:ext>
            </a:extLst>
          </p:cNvPr>
          <p:cNvSpPr txBox="1"/>
          <p:nvPr/>
        </p:nvSpPr>
        <p:spPr>
          <a:xfrm>
            <a:off x="1627037" y="5985772"/>
            <a:ext cx="19188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Roboto"/>
                <a:ea typeface="Roboto"/>
                <a:cs typeface="Arial"/>
              </a:rPr>
              <a:t>Rainbow cascade and associated inlet flow conditioning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2E6237-170B-110F-3ABE-358DCD5871F8}"/>
              </a:ext>
            </a:extLst>
          </p:cNvPr>
          <p:cNvSpPr txBox="1"/>
          <p:nvPr/>
        </p:nvSpPr>
        <p:spPr>
          <a:xfrm>
            <a:off x="6689306" y="4302664"/>
            <a:ext cx="549885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Roboto"/>
              </a:rPr>
              <a:t>[8] </a:t>
            </a:r>
            <a:r>
              <a:rPr lang="en-US" sz="1200">
                <a:solidFill>
                  <a:srgbClr val="1A1A1A"/>
                </a:solidFill>
                <a:latin typeface="Roboto"/>
              </a:rPr>
              <a:t>Clark, JP, Paniagua, G, &amp; </a:t>
            </a:r>
            <a:r>
              <a:rPr lang="en-US" sz="1200" err="1">
                <a:solidFill>
                  <a:srgbClr val="1A1A1A"/>
                </a:solidFill>
                <a:latin typeface="Roboto"/>
              </a:rPr>
              <a:t>Cukurel</a:t>
            </a:r>
            <a:r>
              <a:rPr lang="en-US" sz="1200">
                <a:solidFill>
                  <a:srgbClr val="1A1A1A"/>
                </a:solidFill>
                <a:latin typeface="Roboto"/>
              </a:rPr>
              <a:t>, B. "On the Development of High Lift, High Work Low-Pressure Turbines." </a:t>
            </a:r>
            <a:r>
              <a:rPr lang="en-US" sz="1200" i="1">
                <a:solidFill>
                  <a:srgbClr val="1A1A1A"/>
                </a:solidFill>
                <a:latin typeface="Roboto"/>
              </a:rPr>
              <a:t>Proceedings of the ASME Turbo Expo 2023: Turbomachinery Technical Conference and Exposition</a:t>
            </a:r>
            <a:r>
              <a:rPr lang="en-US" sz="1200">
                <a:solidFill>
                  <a:srgbClr val="1A1A1A"/>
                </a:solidFill>
                <a:latin typeface="Roboto"/>
              </a:rPr>
              <a:t>. </a:t>
            </a:r>
            <a:r>
              <a:rPr lang="en-US" sz="1200" i="1">
                <a:solidFill>
                  <a:srgbClr val="1A1A1A"/>
                </a:solidFill>
                <a:latin typeface="Roboto"/>
              </a:rPr>
              <a:t>Volume 13B: Turbomachinery — Axial Flow Turbine Aerodynamics</a:t>
            </a:r>
            <a:r>
              <a:rPr lang="en-US" sz="1200">
                <a:solidFill>
                  <a:srgbClr val="1A1A1A"/>
                </a:solidFill>
                <a:latin typeface="Roboto"/>
              </a:rPr>
              <a:t>. Boston, Massachusetts, USA. June 26–30, 2023. V13BT30A029. ASME </a:t>
            </a:r>
            <a:r>
              <a:rPr lang="en-US" sz="1200" u="sng">
                <a:solidFill>
                  <a:srgbClr val="0000FF"/>
                </a:solidFill>
                <a:latin typeface="Roboto"/>
                <a:cs typeface="Segoe UI"/>
                <a:hlinkClick r:id="rId4"/>
              </a:rPr>
              <a:t>Available: Online</a:t>
            </a:r>
            <a:r>
              <a:rPr lang="en-US" sz="1200" u="sng">
                <a:solidFill>
                  <a:srgbClr val="0000FF"/>
                </a:solidFill>
                <a:latin typeface="Roboto"/>
                <a:cs typeface="Segoe UI"/>
              </a:rPr>
              <a:t>.</a:t>
            </a:r>
            <a:br>
              <a:rPr lang="en-US" sz="1200" u="sng">
                <a:latin typeface="Roboto"/>
                <a:cs typeface="Segoe UI"/>
              </a:rPr>
            </a:br>
            <a:br>
              <a:rPr lang="en-US" sz="1200" u="sng">
                <a:latin typeface="+mn-ea"/>
                <a:cs typeface="Segoe UI"/>
              </a:rPr>
            </a:br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Roboto"/>
                <a:ea typeface="Roboto"/>
                <a:cs typeface="Segoe UI"/>
              </a:rPr>
              <a:t>[9] </a:t>
            </a:r>
            <a:r>
              <a:rPr lang="en-US" sz="1200">
                <a:solidFill>
                  <a:srgbClr val="1A1A1A"/>
                </a:solidFill>
                <a:ea typeface="+mn-lt"/>
                <a:cs typeface="+mn-lt"/>
              </a:rPr>
              <a:t>Germain, T., Nagel, M., Raab, I., Schüpbach, P., Abhari, R. S., and Rose, M. (January 12, 2010). "Improving Efficiency of a High Work Turbine Using </a:t>
            </a:r>
            <a:r>
              <a:rPr lang="en-US" sz="1200" err="1">
                <a:solidFill>
                  <a:srgbClr val="1A1A1A"/>
                </a:solidFill>
                <a:ea typeface="+mn-lt"/>
                <a:cs typeface="+mn-lt"/>
              </a:rPr>
              <a:t>Nonaxisymmetric</a:t>
            </a:r>
            <a:r>
              <a:rPr lang="en-US" sz="1200">
                <a:solidFill>
                  <a:srgbClr val="1A1A1A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A1A1A"/>
                </a:solidFill>
                <a:ea typeface="+mn-lt"/>
                <a:cs typeface="+mn-lt"/>
              </a:rPr>
              <a:t>Endwalls</a:t>
            </a:r>
            <a:r>
              <a:rPr lang="en-US" sz="1200">
                <a:solidFill>
                  <a:srgbClr val="1A1A1A"/>
                </a:solidFill>
                <a:ea typeface="+mn-lt"/>
                <a:cs typeface="+mn-lt"/>
              </a:rPr>
              <a:t>— Part I: </a:t>
            </a:r>
            <a:r>
              <a:rPr lang="en-US" sz="1200" err="1">
                <a:solidFill>
                  <a:srgbClr val="1A1A1A"/>
                </a:solidFill>
                <a:ea typeface="+mn-lt"/>
                <a:cs typeface="+mn-lt"/>
              </a:rPr>
              <a:t>Endwall</a:t>
            </a:r>
            <a:r>
              <a:rPr lang="en-US" sz="1200">
                <a:solidFill>
                  <a:srgbClr val="1A1A1A"/>
                </a:solidFill>
                <a:ea typeface="+mn-lt"/>
                <a:cs typeface="+mn-lt"/>
              </a:rPr>
              <a:t> Design and Performance." ASME. </a:t>
            </a:r>
            <a:r>
              <a:rPr lang="en-US" sz="1200" i="1">
                <a:solidFill>
                  <a:srgbClr val="1A1A1A"/>
                </a:solidFill>
                <a:ea typeface="+mn-lt"/>
                <a:cs typeface="+mn-lt"/>
              </a:rPr>
              <a:t>J. </a:t>
            </a:r>
            <a:r>
              <a:rPr lang="en-US" sz="1200" i="1" err="1">
                <a:solidFill>
                  <a:srgbClr val="1A1A1A"/>
                </a:solidFill>
                <a:ea typeface="+mn-lt"/>
                <a:cs typeface="+mn-lt"/>
              </a:rPr>
              <a:t>Turbomach</a:t>
            </a:r>
            <a:r>
              <a:rPr lang="en-US" sz="1200">
                <a:solidFill>
                  <a:srgbClr val="1A1A1A"/>
                </a:solidFill>
                <a:ea typeface="+mn-lt"/>
                <a:cs typeface="+mn-lt"/>
              </a:rPr>
              <a:t>. April 2010; 132(2): 021007. </a:t>
            </a:r>
            <a:r>
              <a:rPr lang="en-US" sz="1200">
                <a:solidFill>
                  <a:srgbClr val="1A1A1A"/>
                </a:solidFill>
                <a:ea typeface="+mn-lt"/>
                <a:cs typeface="+mn-lt"/>
                <a:hlinkClick r:id="rId5"/>
              </a:rPr>
              <a:t>Available: Online</a:t>
            </a:r>
            <a:endParaRPr lang="en-US" sz="1200">
              <a:solidFill>
                <a:srgbClr val="1A1A1A"/>
              </a:solidFill>
              <a:latin typeface="Arial"/>
              <a:ea typeface="Roboto"/>
              <a:cs typeface="Arial"/>
            </a:endParaRPr>
          </a:p>
          <a:p>
            <a:endParaRPr lang="en-US" sz="1200">
              <a:solidFill>
                <a:srgbClr val="1A1A1A"/>
              </a:solidFill>
              <a:latin typeface="Arial"/>
              <a:ea typeface="Roboto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49499F-C2D3-BABF-C301-DF6B5FC6AC96}"/>
              </a:ext>
            </a:extLst>
          </p:cNvPr>
          <p:cNvSpPr txBox="1"/>
          <p:nvPr/>
        </p:nvSpPr>
        <p:spPr>
          <a:xfrm>
            <a:off x="6783716" y="1274791"/>
            <a:ext cx="384354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cs typeface="Arial"/>
              </a:rPr>
              <a:t>Increased Bleed flow to Turbine</a:t>
            </a:r>
          </a:p>
          <a:p>
            <a:pPr marL="342900" indent="-342900">
              <a:buAutoNum type="arabicPeriod"/>
            </a:pPr>
            <a:endParaRPr lang="en-US">
              <a:cs typeface="Arial"/>
            </a:endParaRPr>
          </a:p>
          <a:p>
            <a:pPr marL="342900" indent="-342900">
              <a:buAutoNum type="arabicPeriod"/>
            </a:pPr>
            <a:r>
              <a:rPr lang="en-US">
                <a:cs typeface="Arial"/>
              </a:rPr>
              <a:t>Increased loading on the high pressure turbine and low pressure turbine </a:t>
            </a:r>
          </a:p>
          <a:p>
            <a:pPr marL="342900" indent="-342900">
              <a:buAutoNum type="arabicPeriod"/>
            </a:pPr>
            <a:endParaRPr lang="en-US">
              <a:cs typeface="Arial"/>
            </a:endParaRPr>
          </a:p>
          <a:p>
            <a:pPr marL="342900" indent="-342900">
              <a:buAutoNum type="arabicPeriod"/>
            </a:pPr>
            <a:r>
              <a:rPr lang="en-US">
                <a:cs typeface="Arial"/>
              </a:rPr>
              <a:t>Efficiency loss minimized and </a:t>
            </a:r>
            <a:r>
              <a:rPr lang="en-US" b="1">
                <a:cs typeface="Arial"/>
              </a:rPr>
              <a:t>remains constant throughout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504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3" y="29486"/>
            <a:ext cx="11430000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Technology Implementation Phasing Construct </a:t>
            </a:r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23BD1E-6BF3-534F-139E-24C3F79B14EB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C1BF92-5AD7-47AA-D299-8759CF6DA8A1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7EA7A9-5DBF-A982-3A84-19CD059FCD0B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E415C9-A45F-9109-478B-2ACB74EAFC8B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83602-7753-B3BC-1D0E-4B3CCA18AA79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A862BC-338B-DEAB-88A1-061BB8A9B0AB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F8EE16-96AF-831E-8F88-4E2397845445}"/>
              </a:ext>
            </a:extLst>
          </p:cNvPr>
          <p:cNvSpPr/>
          <p:nvPr/>
        </p:nvSpPr>
        <p:spPr>
          <a:xfrm>
            <a:off x="2089078" y="942228"/>
            <a:ext cx="1926404" cy="27568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Phase 1</a:t>
            </a:r>
            <a:endParaRPr lang="en-US"/>
          </a:p>
          <a:p>
            <a:pPr algn="ctr"/>
            <a:r>
              <a:rPr lang="en-US">
                <a:cs typeface="Arial"/>
              </a:rPr>
              <a:t>Gold Phase</a:t>
            </a:r>
            <a:endParaRPr lang="en-US"/>
          </a:p>
          <a:p>
            <a:pPr algn="ctr"/>
            <a:endParaRPr lang="en-US">
              <a:cs typeface="Arial"/>
            </a:endParaRPr>
          </a:p>
          <a:p>
            <a:pPr algn="ctr"/>
            <a:r>
              <a:rPr lang="en-US">
                <a:cs typeface="Arial"/>
              </a:rPr>
              <a:t>Infuse T32b</a:t>
            </a:r>
          </a:p>
          <a:p>
            <a:pPr algn="ctr"/>
            <a:r>
              <a:rPr lang="en-US">
                <a:cs typeface="Arial"/>
              </a:rPr>
              <a:t> Immediately </a:t>
            </a:r>
            <a:endParaRPr lang="en-US"/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r>
              <a:rPr lang="en-US">
                <a:cs typeface="Arial"/>
              </a:rPr>
              <a:t>Y </a:t>
            </a:r>
          </a:p>
          <a:p>
            <a:pPr algn="ctr"/>
            <a:endParaRPr lang="en-US">
              <a:cs typeface="Arial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D47C652-A07C-C40B-9DD6-31FE0ED21CA8}"/>
              </a:ext>
            </a:extLst>
          </p:cNvPr>
          <p:cNvSpPr/>
          <p:nvPr/>
        </p:nvSpPr>
        <p:spPr>
          <a:xfrm>
            <a:off x="5372145" y="942227"/>
            <a:ext cx="1926404" cy="275689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2">
                    <a:lumMod val="10000"/>
                  </a:schemeClr>
                </a:solidFill>
                <a:cs typeface="Arial"/>
              </a:rPr>
              <a:t>Phase 2 </a:t>
            </a:r>
          </a:p>
          <a:p>
            <a:pPr algn="ctr"/>
            <a:r>
              <a:rPr lang="en-US">
                <a:solidFill>
                  <a:schemeClr val="bg2">
                    <a:lumMod val="10000"/>
                  </a:schemeClr>
                </a:solidFill>
                <a:cs typeface="Arial"/>
              </a:rPr>
              <a:t>Silver Phase</a:t>
            </a:r>
          </a:p>
          <a:p>
            <a:pPr algn="ctr"/>
            <a:endParaRPr lang="en-US">
              <a:solidFill>
                <a:schemeClr val="bg2">
                  <a:lumMod val="10000"/>
                </a:schemeClr>
              </a:solidFill>
              <a:cs typeface="Arial"/>
            </a:endParaRPr>
          </a:p>
          <a:p>
            <a:pPr algn="ctr"/>
            <a:r>
              <a:rPr lang="en-US">
                <a:solidFill>
                  <a:schemeClr val="bg2">
                    <a:lumMod val="10000"/>
                  </a:schemeClr>
                </a:solidFill>
                <a:cs typeface="Arial"/>
              </a:rPr>
              <a:t>Infuse T12</a:t>
            </a:r>
          </a:p>
          <a:p>
            <a:pPr algn="ctr"/>
            <a:r>
              <a:rPr lang="en-US">
                <a:solidFill>
                  <a:schemeClr val="bg2">
                    <a:lumMod val="10000"/>
                  </a:schemeClr>
                </a:solidFill>
                <a:cs typeface="Arial"/>
              </a:rPr>
              <a:t>Infuse T65</a:t>
            </a:r>
          </a:p>
          <a:p>
            <a:pPr algn="ctr"/>
            <a:endParaRPr lang="en-US">
              <a:solidFill>
                <a:schemeClr val="bg2">
                  <a:lumMod val="10000"/>
                </a:schemeClr>
              </a:solidFill>
              <a:cs typeface="Arial"/>
            </a:endParaRPr>
          </a:p>
          <a:p>
            <a:pPr algn="ctr"/>
            <a:endParaRPr lang="en-US">
              <a:solidFill>
                <a:schemeClr val="bg2">
                  <a:lumMod val="10000"/>
                </a:schemeClr>
              </a:solidFill>
              <a:cs typeface="Arial"/>
            </a:endParaRPr>
          </a:p>
          <a:p>
            <a:pPr algn="ctr"/>
            <a:r>
              <a:rPr lang="en-US">
                <a:solidFill>
                  <a:schemeClr val="bg2">
                    <a:lumMod val="10000"/>
                  </a:schemeClr>
                </a:solidFill>
                <a:cs typeface="Arial"/>
              </a:rPr>
              <a:t>Y + 2 Years</a:t>
            </a:r>
          </a:p>
          <a:p>
            <a:pPr algn="ctr"/>
            <a:endParaRPr lang="en-US">
              <a:cs typeface="Arial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FA39115-FCAD-219C-F063-6EF790C40A4E}"/>
              </a:ext>
            </a:extLst>
          </p:cNvPr>
          <p:cNvSpPr/>
          <p:nvPr/>
        </p:nvSpPr>
        <p:spPr>
          <a:xfrm>
            <a:off x="8938516" y="942228"/>
            <a:ext cx="1926404" cy="2756898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Phase 3 </a:t>
            </a:r>
          </a:p>
          <a:p>
            <a:pPr algn="ctr"/>
            <a:r>
              <a:rPr lang="en-US">
                <a:cs typeface="Arial"/>
              </a:rPr>
              <a:t>Black Phase </a:t>
            </a:r>
          </a:p>
          <a:p>
            <a:pPr algn="ctr"/>
            <a:endParaRPr lang="en-US">
              <a:cs typeface="Arial"/>
            </a:endParaRPr>
          </a:p>
          <a:p>
            <a:pPr algn="ctr"/>
            <a:r>
              <a:rPr lang="en-US">
                <a:cs typeface="Arial"/>
              </a:rPr>
              <a:t>Infuse T20b</a:t>
            </a:r>
          </a:p>
          <a:p>
            <a:pPr algn="ctr"/>
            <a:r>
              <a:rPr lang="en-US">
                <a:cs typeface="Arial"/>
              </a:rPr>
              <a:t>Infuse T29b</a:t>
            </a: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r>
              <a:rPr lang="en-US">
                <a:cs typeface="Arial"/>
              </a:rPr>
              <a:t>Y + 4 Years</a:t>
            </a:r>
          </a:p>
          <a:p>
            <a:pPr algn="ctr"/>
            <a:endParaRPr lang="en-US">
              <a:cs typeface="Arial"/>
            </a:endParaRPr>
          </a:p>
        </p:txBody>
      </p:sp>
      <p:pic>
        <p:nvPicPr>
          <p:cNvPr id="4" name="Picture 3" descr="A silver airplane with two wings&#10;&#10;Description automatically generated">
            <a:extLst>
              <a:ext uri="{FF2B5EF4-FFF2-40B4-BE49-F238E27FC236}">
                <a16:creationId xmlns:a16="http://schemas.microsoft.com/office/drawing/2014/main" id="{6FFC4306-C1E1-0C16-C730-3211A4B0C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62787" y="4248600"/>
            <a:ext cx="2779191" cy="2316839"/>
          </a:xfrm>
          <a:prstGeom prst="rect">
            <a:avLst/>
          </a:prstGeom>
        </p:spPr>
      </p:pic>
      <p:pic>
        <p:nvPicPr>
          <p:cNvPr id="5" name="Picture 4" descr="A silver airplane with two wings&#10;&#10;Description automatically generated">
            <a:extLst>
              <a:ext uri="{FF2B5EF4-FFF2-40B4-BE49-F238E27FC236}">
                <a16:creationId xmlns:a16="http://schemas.microsoft.com/office/drawing/2014/main" id="{F7965071-2776-9616-2E8F-D23CD1B0E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945617" y="4248600"/>
            <a:ext cx="2779191" cy="2316839"/>
          </a:xfrm>
          <a:prstGeom prst="rect">
            <a:avLst/>
          </a:prstGeom>
        </p:spPr>
      </p:pic>
      <p:pic>
        <p:nvPicPr>
          <p:cNvPr id="6" name="Picture 5" descr="A silver airplane with two wings&#10;&#10;Description automatically generated">
            <a:extLst>
              <a:ext uri="{FF2B5EF4-FFF2-40B4-BE49-F238E27FC236}">
                <a16:creationId xmlns:a16="http://schemas.microsoft.com/office/drawing/2014/main" id="{BE95F4D1-4C17-F6C1-F09A-3AEB36DFB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511202" y="4248600"/>
            <a:ext cx="2779191" cy="2316839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7495F0-E2C5-B153-1BBD-C540CE0EBC46}"/>
              </a:ext>
            </a:extLst>
          </p:cNvPr>
          <p:cNvSpPr/>
          <p:nvPr/>
        </p:nvSpPr>
        <p:spPr>
          <a:xfrm>
            <a:off x="3256471" y="5544867"/>
            <a:ext cx="215660" cy="311509"/>
          </a:xfrm>
          <a:prstGeom prst="roundRect">
            <a:avLst/>
          </a:prstGeom>
          <a:noFill/>
          <a:ln w="57150">
            <a:solidFill>
              <a:srgbClr val="BCAB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E6891CF-00B0-C710-DAD3-62785C4A6E50}"/>
              </a:ext>
            </a:extLst>
          </p:cNvPr>
          <p:cNvSpPr/>
          <p:nvPr/>
        </p:nvSpPr>
        <p:spPr>
          <a:xfrm>
            <a:off x="2647829" y="5544866"/>
            <a:ext cx="215660" cy="311509"/>
          </a:xfrm>
          <a:prstGeom prst="roundRect">
            <a:avLst/>
          </a:prstGeom>
          <a:noFill/>
          <a:ln w="57150">
            <a:solidFill>
              <a:srgbClr val="BCAB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C40365-1DF3-56FC-247D-CE093E82A5A5}"/>
              </a:ext>
            </a:extLst>
          </p:cNvPr>
          <p:cNvSpPr/>
          <p:nvPr/>
        </p:nvSpPr>
        <p:spPr>
          <a:xfrm>
            <a:off x="5111152" y="4087962"/>
            <a:ext cx="2453734" cy="2602300"/>
          </a:xfrm>
          <a:prstGeom prst="round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F7827BE-BD7A-477E-CBBF-9089D47830D3}"/>
              </a:ext>
            </a:extLst>
          </p:cNvPr>
          <p:cNvSpPr/>
          <p:nvPr/>
        </p:nvSpPr>
        <p:spPr>
          <a:xfrm>
            <a:off x="6539301" y="5544866"/>
            <a:ext cx="215660" cy="311509"/>
          </a:xfrm>
          <a:prstGeom prst="roundRect">
            <a:avLst/>
          </a:prstGeom>
          <a:noFill/>
          <a:ln w="57150">
            <a:solidFill>
              <a:srgbClr val="BCAB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6575095-CC7F-F77E-480C-CC90CBE3A650}"/>
              </a:ext>
            </a:extLst>
          </p:cNvPr>
          <p:cNvSpPr/>
          <p:nvPr/>
        </p:nvSpPr>
        <p:spPr>
          <a:xfrm>
            <a:off x="5930659" y="5544865"/>
            <a:ext cx="215660" cy="311509"/>
          </a:xfrm>
          <a:prstGeom prst="roundRect">
            <a:avLst/>
          </a:prstGeom>
          <a:noFill/>
          <a:ln w="57150">
            <a:solidFill>
              <a:srgbClr val="BCAB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86AB710-526B-2C83-DC6E-04FFA1701B17}"/>
              </a:ext>
            </a:extLst>
          </p:cNvPr>
          <p:cNvSpPr/>
          <p:nvPr/>
        </p:nvSpPr>
        <p:spPr>
          <a:xfrm>
            <a:off x="6433866" y="5439432"/>
            <a:ext cx="431320" cy="517584"/>
          </a:xfrm>
          <a:prstGeom prst="round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070F2DF-5B98-F0F0-0D5D-EEAF24EE6206}"/>
              </a:ext>
            </a:extLst>
          </p:cNvPr>
          <p:cNvSpPr/>
          <p:nvPr/>
        </p:nvSpPr>
        <p:spPr>
          <a:xfrm>
            <a:off x="5825224" y="5439431"/>
            <a:ext cx="431320" cy="517584"/>
          </a:xfrm>
          <a:prstGeom prst="round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2B7151B-BADD-C487-2B88-888274D1A45B}"/>
              </a:ext>
            </a:extLst>
          </p:cNvPr>
          <p:cNvSpPr/>
          <p:nvPr/>
        </p:nvSpPr>
        <p:spPr>
          <a:xfrm>
            <a:off x="8671944" y="4121509"/>
            <a:ext cx="2453734" cy="2568753"/>
          </a:xfrm>
          <a:prstGeom prst="round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BE62F14-1D20-F89A-E648-C4D3F0D3AD60}"/>
              </a:ext>
            </a:extLst>
          </p:cNvPr>
          <p:cNvSpPr/>
          <p:nvPr/>
        </p:nvSpPr>
        <p:spPr>
          <a:xfrm>
            <a:off x="10100093" y="5544866"/>
            <a:ext cx="215660" cy="311509"/>
          </a:xfrm>
          <a:prstGeom prst="roundRect">
            <a:avLst/>
          </a:prstGeom>
          <a:noFill/>
          <a:ln w="57150">
            <a:solidFill>
              <a:srgbClr val="BCAB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D6322D9-D137-34F5-C4FD-711F0551DA8B}"/>
              </a:ext>
            </a:extLst>
          </p:cNvPr>
          <p:cNvSpPr/>
          <p:nvPr/>
        </p:nvSpPr>
        <p:spPr>
          <a:xfrm>
            <a:off x="9491451" y="5544865"/>
            <a:ext cx="215660" cy="311509"/>
          </a:xfrm>
          <a:prstGeom prst="roundRect">
            <a:avLst/>
          </a:prstGeom>
          <a:noFill/>
          <a:ln w="57150">
            <a:solidFill>
              <a:srgbClr val="BCAB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B763D4C-6E87-08D5-93C9-B09EABDBA302}"/>
              </a:ext>
            </a:extLst>
          </p:cNvPr>
          <p:cNvSpPr/>
          <p:nvPr/>
        </p:nvSpPr>
        <p:spPr>
          <a:xfrm>
            <a:off x="9994658" y="5439432"/>
            <a:ext cx="431320" cy="517584"/>
          </a:xfrm>
          <a:prstGeom prst="roundRect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EFC9F2F-188B-6FF1-B1D3-79E62998EC47}"/>
              </a:ext>
            </a:extLst>
          </p:cNvPr>
          <p:cNvSpPr/>
          <p:nvPr/>
        </p:nvSpPr>
        <p:spPr>
          <a:xfrm>
            <a:off x="9381224" y="5439431"/>
            <a:ext cx="431320" cy="517584"/>
          </a:xfrm>
          <a:prstGeom prst="roundRect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582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41" y="162015"/>
            <a:ext cx="11430000" cy="1014761"/>
          </a:xfrm>
        </p:spPr>
        <p:txBody>
          <a:bodyPr/>
          <a:lstStyle/>
          <a:p>
            <a:r>
              <a:rPr lang="en-US"/>
              <a:t>Comparison of Designs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45BEBCC-3A00-0C43-EAAC-4A14694D8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583006"/>
              </p:ext>
            </p:extLst>
          </p:nvPr>
        </p:nvGraphicFramePr>
        <p:xfrm>
          <a:off x="2477017" y="1012283"/>
          <a:ext cx="7237965" cy="5176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7996">
                  <a:extLst>
                    <a:ext uri="{9D8B030D-6E8A-4147-A177-3AD203B41FA5}">
                      <a16:colId xmlns:a16="http://schemas.microsoft.com/office/drawing/2014/main" val="1610111353"/>
                    </a:ext>
                  </a:extLst>
                </a:gridCol>
                <a:gridCol w="945606">
                  <a:extLst>
                    <a:ext uri="{9D8B030D-6E8A-4147-A177-3AD203B41FA5}">
                      <a16:colId xmlns:a16="http://schemas.microsoft.com/office/drawing/2014/main" val="1705545105"/>
                    </a:ext>
                  </a:extLst>
                </a:gridCol>
                <a:gridCol w="2124693">
                  <a:extLst>
                    <a:ext uri="{9D8B030D-6E8A-4147-A177-3AD203B41FA5}">
                      <a16:colId xmlns:a16="http://schemas.microsoft.com/office/drawing/2014/main" val="3014586018"/>
                    </a:ext>
                  </a:extLst>
                </a:gridCol>
                <a:gridCol w="2089670">
                  <a:extLst>
                    <a:ext uri="{9D8B030D-6E8A-4147-A177-3AD203B41FA5}">
                      <a16:colId xmlns:a16="http://schemas.microsoft.com/office/drawing/2014/main" val="587261024"/>
                    </a:ext>
                  </a:extLst>
                </a:gridCol>
              </a:tblGrid>
              <a:tr h="8638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System Metrics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Baseline 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Optimized Baseline 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Optimized Technology Infused at Phase 3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1" marR="3981" marT="3981" marB="0" anchor="ctr"/>
                </a:tc>
                <a:extLst>
                  <a:ext uri="{0D108BD9-81ED-4DB2-BD59-A6C34878D82A}">
                    <a16:rowId xmlns:a16="http://schemas.microsoft.com/office/drawing/2014/main" val="3660388277"/>
                  </a:ext>
                </a:extLst>
              </a:tr>
              <a:tr h="2797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baseline="0" noProof="0">
                          <a:solidFill>
                            <a:srgbClr val="003057"/>
                          </a:solidFill>
                          <a:latin typeface="Roboto"/>
                        </a:rPr>
                        <a:t>fieldVAPP [ft/s]</a:t>
                      </a:r>
                      <a:endParaRPr lang="en-US" sz="1400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145</a:t>
                      </a:r>
                      <a:endParaRPr lang="en-US" sz="1400" b="0" i="0" u="none" strike="noStrike">
                        <a:solidFill>
                          <a:srgbClr val="003057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136.6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135.5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extLst>
                  <a:ext uri="{0D108BD9-81ED-4DB2-BD59-A6C34878D82A}">
                    <a16:rowId xmlns:a16="http://schemas.microsoft.com/office/drawing/2014/main" val="1853401359"/>
                  </a:ext>
                </a:extLst>
              </a:tr>
              <a:tr h="38338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baseline="0" noProof="0">
                          <a:solidFill>
                            <a:srgbClr val="003057"/>
                          </a:solidFill>
                          <a:latin typeface="Roboto"/>
                        </a:rPr>
                        <a:t>FAR_TOFL [ft]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  <a:latin typeface="Roboto"/>
                        </a:rPr>
                        <a:t>9690.44</a:t>
                      </a:r>
                      <a:endParaRPr lang="en-US" sz="1400" b="0" i="0" u="none" strike="noStrike">
                        <a:solidFill>
                          <a:srgbClr val="003057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9442.25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9429.24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extLst>
                  <a:ext uri="{0D108BD9-81ED-4DB2-BD59-A6C34878D82A}">
                    <a16:rowId xmlns:a16="http://schemas.microsoft.com/office/drawing/2014/main" val="3770337860"/>
                  </a:ext>
                </a:extLst>
              </a:tr>
              <a:tr h="383384">
                <a:tc>
                  <a:txBody>
                    <a:bodyPr/>
                    <a:lstStyle/>
                    <a:p>
                      <a:r>
                        <a:rPr lang="en-US" sz="1400">
                          <a:latin typeface="Roboto"/>
                        </a:rPr>
                        <a:t>OEW [lb]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198440</a:t>
                      </a:r>
                      <a:endParaRPr lang="en-US" sz="1400" b="0" i="0" u="none" strike="noStrike">
                        <a:solidFill>
                          <a:srgbClr val="003057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202356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194688.8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extLst>
                  <a:ext uri="{0D108BD9-81ED-4DB2-BD59-A6C34878D82A}">
                    <a16:rowId xmlns:a16="http://schemas.microsoft.com/office/drawing/2014/main" val="1337117762"/>
                  </a:ext>
                </a:extLst>
              </a:tr>
              <a:tr h="279734">
                <a:tc>
                  <a:txBody>
                    <a:bodyPr/>
                    <a:lstStyle/>
                    <a:p>
                      <a:r>
                        <a:rPr lang="en-US" sz="1400">
                          <a:latin typeface="Roboto"/>
                        </a:rPr>
                        <a:t>Wing_Span [ft]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154.77</a:t>
                      </a:r>
                      <a:endParaRPr lang="en-US" sz="1400" b="0" i="0" u="none" strike="noStrike">
                        <a:solidFill>
                          <a:srgbClr val="003057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153.93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153.23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extLst>
                  <a:ext uri="{0D108BD9-81ED-4DB2-BD59-A6C34878D82A}">
                    <a16:rowId xmlns:a16="http://schemas.microsoft.com/office/drawing/2014/main" val="3402663711"/>
                  </a:ext>
                </a:extLst>
              </a:tr>
              <a:tr h="383384">
                <a:tc>
                  <a:txBody>
                    <a:bodyPr/>
                    <a:lstStyle/>
                    <a:p>
                      <a:r>
                        <a:rPr lang="en-US" sz="1400">
                          <a:latin typeface="Roboto"/>
                        </a:rPr>
                        <a:t>DPfooNOx [g/kN]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50.34</a:t>
                      </a:r>
                      <a:endParaRPr lang="en-US" sz="1400" b="0" i="0" u="none" strike="noStrike">
                        <a:solidFill>
                          <a:srgbClr val="003057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42.12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41.76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extLst>
                  <a:ext uri="{0D108BD9-81ED-4DB2-BD59-A6C34878D82A}">
                    <a16:rowId xmlns:a16="http://schemas.microsoft.com/office/drawing/2014/main" val="411877713"/>
                  </a:ext>
                </a:extLst>
              </a:tr>
              <a:tr h="348852">
                <a:tc>
                  <a:txBody>
                    <a:bodyPr/>
                    <a:lstStyle/>
                    <a:p>
                      <a:r>
                        <a:rPr lang="en-US" sz="1400">
                          <a:latin typeface="Roboto"/>
                        </a:rPr>
                        <a:t>CAEP8_Limit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55.77</a:t>
                      </a:r>
                      <a:endParaRPr lang="en-US" sz="1400" b="0" i="0" u="none" strike="noStrike">
                        <a:solidFill>
                          <a:srgbClr val="003057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49.79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50.97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extLst>
                  <a:ext uri="{0D108BD9-81ED-4DB2-BD59-A6C34878D82A}">
                    <a16:rowId xmlns:a16="http://schemas.microsoft.com/office/drawing/2014/main" val="1948992028"/>
                  </a:ext>
                </a:extLst>
              </a:tr>
              <a:tr h="383384">
                <a:tc>
                  <a:txBody>
                    <a:bodyPr/>
                    <a:lstStyle/>
                    <a:p>
                      <a:r>
                        <a:rPr lang="en-US" sz="1400">
                          <a:latin typeface="Roboto"/>
                        </a:rPr>
                        <a:t>RDTE [M$]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168.55</a:t>
                      </a:r>
                      <a:endParaRPr lang="en-US" sz="1400" b="0" i="0" u="none" strike="noStrike">
                        <a:solidFill>
                          <a:srgbClr val="003057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168.48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111.475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extLst>
                  <a:ext uri="{0D108BD9-81ED-4DB2-BD59-A6C34878D82A}">
                    <a16:rowId xmlns:a16="http://schemas.microsoft.com/office/drawing/2014/main" val="303751163"/>
                  </a:ext>
                </a:extLst>
              </a:tr>
              <a:tr h="8638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baseline="0" noProof="0">
                          <a:solidFill>
                            <a:srgbClr val="003057"/>
                          </a:solidFill>
                          <a:latin typeface="Roboto"/>
                        </a:rPr>
                        <a:t>Avg_UnitCostSpares [M$]</a:t>
                      </a:r>
                      <a:endParaRPr lang="en-US" sz="1400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14763.6</a:t>
                      </a:r>
                      <a:endParaRPr lang="en-US" sz="1400" b="0" i="0" u="none" strike="noStrike">
                        <a:solidFill>
                          <a:srgbClr val="003057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14635.8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14073.73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extLst>
                  <a:ext uri="{0D108BD9-81ED-4DB2-BD59-A6C34878D82A}">
                    <a16:rowId xmlns:a16="http://schemas.microsoft.com/office/drawing/2014/main" val="738638750"/>
                  </a:ext>
                </a:extLst>
              </a:tr>
              <a:tr h="38338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baseline="0" noProof="0">
                          <a:solidFill>
                            <a:srgbClr val="003057"/>
                          </a:solidFill>
                          <a:latin typeface="Roboto"/>
                        </a:rPr>
                        <a:t>DOC_I [cents/ASM]</a:t>
                      </a:r>
                      <a:endParaRPr lang="en-US" sz="1400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7.83</a:t>
                      </a:r>
                      <a:endParaRPr lang="en-US" sz="1400" b="0" i="0" u="none" strike="noStrike">
                        <a:solidFill>
                          <a:srgbClr val="003057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7.874</a:t>
                      </a:r>
                      <a:endParaRPr lang="en-US" sz="1400" b="0" i="0" u="none" strike="noStrike">
                        <a:solidFill>
                          <a:srgbClr val="003057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5.778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extLst>
                  <a:ext uri="{0D108BD9-81ED-4DB2-BD59-A6C34878D82A}">
                    <a16:rowId xmlns:a16="http://schemas.microsoft.com/office/drawing/2014/main" val="1382176782"/>
                  </a:ext>
                </a:extLst>
              </a:tr>
              <a:tr h="573303">
                <a:tc>
                  <a:txBody>
                    <a:bodyPr/>
                    <a:lstStyle/>
                    <a:p>
                      <a:r>
                        <a:rPr lang="en-US" sz="1400">
                          <a:latin typeface="Roboto"/>
                        </a:rPr>
                        <a:t>RPM [$]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0.15773</a:t>
                      </a:r>
                      <a:endParaRPr lang="en-US" sz="1400" b="0" i="0" u="none" strike="noStrike">
                        <a:solidFill>
                          <a:srgbClr val="003057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0.15878</a:t>
                      </a:r>
                      <a:endParaRPr lang="en-US" sz="1400" b="0" i="0" u="none" strike="noStrike">
                        <a:solidFill>
                          <a:srgbClr val="003057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0.1252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extLst>
                  <a:ext uri="{0D108BD9-81ED-4DB2-BD59-A6C34878D82A}">
                    <a16:rowId xmlns:a16="http://schemas.microsoft.com/office/drawing/2014/main" val="1423994154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1FD2A72-94B1-F5A4-D054-FAA4418EB5E5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A14FDF-6C24-2509-CF15-D35841DE8198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EB2D31-37E9-6CA2-B0E4-357881653D3D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D18832-5293-8801-C183-8A693201FAC2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48A07DB-3D4B-6860-5FA3-80E32605C4B1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3DDBDD-A9C5-7387-0BE9-32C6EC11BFD5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785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45BEBCC-3A00-0C43-EAAC-4A14694D8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51231"/>
              </p:ext>
            </p:extLst>
          </p:nvPr>
        </p:nvGraphicFramePr>
        <p:xfrm>
          <a:off x="2551309" y="1120302"/>
          <a:ext cx="6327381" cy="5176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7996">
                  <a:extLst>
                    <a:ext uri="{9D8B030D-6E8A-4147-A177-3AD203B41FA5}">
                      <a16:colId xmlns:a16="http://schemas.microsoft.com/office/drawing/2014/main" val="1610111353"/>
                    </a:ext>
                  </a:extLst>
                </a:gridCol>
                <a:gridCol w="945606">
                  <a:extLst>
                    <a:ext uri="{9D8B030D-6E8A-4147-A177-3AD203B41FA5}">
                      <a16:colId xmlns:a16="http://schemas.microsoft.com/office/drawing/2014/main" val="1705545105"/>
                    </a:ext>
                  </a:extLst>
                </a:gridCol>
                <a:gridCol w="2089670">
                  <a:extLst>
                    <a:ext uri="{9D8B030D-6E8A-4147-A177-3AD203B41FA5}">
                      <a16:colId xmlns:a16="http://schemas.microsoft.com/office/drawing/2014/main" val="587261024"/>
                    </a:ext>
                  </a:extLst>
                </a:gridCol>
                <a:gridCol w="1214109">
                  <a:extLst>
                    <a:ext uri="{9D8B030D-6E8A-4147-A177-3AD203B41FA5}">
                      <a16:colId xmlns:a16="http://schemas.microsoft.com/office/drawing/2014/main" val="4211853525"/>
                    </a:ext>
                  </a:extLst>
                </a:gridCol>
              </a:tblGrid>
              <a:tr h="8638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System Metrics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Baseline 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Optimized Technology Infused at Phase 3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% Reduction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1" marR="3981" marT="3981" marB="0" anchor="ctr"/>
                </a:tc>
                <a:extLst>
                  <a:ext uri="{0D108BD9-81ED-4DB2-BD59-A6C34878D82A}">
                    <a16:rowId xmlns:a16="http://schemas.microsoft.com/office/drawing/2014/main" val="3660388277"/>
                  </a:ext>
                </a:extLst>
              </a:tr>
              <a:tr h="2797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baseline="0" noProof="0">
                          <a:solidFill>
                            <a:srgbClr val="003057"/>
                          </a:solidFill>
                          <a:latin typeface="Roboto"/>
                        </a:rPr>
                        <a:t>fieldVAPP [ft/s]</a:t>
                      </a:r>
                      <a:endParaRPr lang="en-US" sz="1400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145</a:t>
                      </a:r>
                      <a:endParaRPr lang="en-US" sz="1400" b="0" i="0" u="none" strike="noStrike">
                        <a:solidFill>
                          <a:srgbClr val="003057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135.5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Roboto"/>
                        </a:rPr>
                        <a:t>6.6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extLst>
                  <a:ext uri="{0D108BD9-81ED-4DB2-BD59-A6C34878D82A}">
                    <a16:rowId xmlns:a16="http://schemas.microsoft.com/office/drawing/2014/main" val="1853401359"/>
                  </a:ext>
                </a:extLst>
              </a:tr>
              <a:tr h="38338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baseline="0" noProof="0">
                          <a:solidFill>
                            <a:srgbClr val="003057"/>
                          </a:solidFill>
                          <a:latin typeface="Roboto"/>
                        </a:rPr>
                        <a:t>FAR_TOFL [ft]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  <a:latin typeface="Roboto"/>
                        </a:rPr>
                        <a:t>9690.44</a:t>
                      </a:r>
                      <a:endParaRPr lang="en-US" sz="1400" b="0" i="0" u="none" strike="noStrike">
                        <a:solidFill>
                          <a:srgbClr val="003057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9429.24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Roboto"/>
                        </a:rPr>
                        <a:t>2.7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extLst>
                  <a:ext uri="{0D108BD9-81ED-4DB2-BD59-A6C34878D82A}">
                    <a16:rowId xmlns:a16="http://schemas.microsoft.com/office/drawing/2014/main" val="3770337860"/>
                  </a:ext>
                </a:extLst>
              </a:tr>
              <a:tr h="383384">
                <a:tc>
                  <a:txBody>
                    <a:bodyPr/>
                    <a:lstStyle/>
                    <a:p>
                      <a:r>
                        <a:rPr lang="en-US" sz="1400">
                          <a:latin typeface="Roboto"/>
                        </a:rPr>
                        <a:t>OEW [lb]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198440</a:t>
                      </a:r>
                      <a:endParaRPr lang="en-US" sz="1400" b="0" i="0" u="none" strike="noStrike">
                        <a:solidFill>
                          <a:srgbClr val="003057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194688.8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Roboto"/>
                        </a:rPr>
                        <a:t>1.9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extLst>
                  <a:ext uri="{0D108BD9-81ED-4DB2-BD59-A6C34878D82A}">
                    <a16:rowId xmlns:a16="http://schemas.microsoft.com/office/drawing/2014/main" val="1337117762"/>
                  </a:ext>
                </a:extLst>
              </a:tr>
              <a:tr h="279734">
                <a:tc>
                  <a:txBody>
                    <a:bodyPr/>
                    <a:lstStyle/>
                    <a:p>
                      <a:r>
                        <a:rPr lang="en-US" sz="1400">
                          <a:latin typeface="Roboto"/>
                        </a:rPr>
                        <a:t>Wing_Span [ft]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154.77</a:t>
                      </a:r>
                      <a:endParaRPr lang="en-US" sz="1400" b="0" i="0" u="none" strike="noStrike">
                        <a:solidFill>
                          <a:srgbClr val="003057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153.23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Roboto"/>
                        </a:rPr>
                        <a:t>1.0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extLst>
                  <a:ext uri="{0D108BD9-81ED-4DB2-BD59-A6C34878D82A}">
                    <a16:rowId xmlns:a16="http://schemas.microsoft.com/office/drawing/2014/main" val="3402663711"/>
                  </a:ext>
                </a:extLst>
              </a:tr>
              <a:tr h="383384">
                <a:tc>
                  <a:txBody>
                    <a:bodyPr/>
                    <a:lstStyle/>
                    <a:p>
                      <a:r>
                        <a:rPr lang="en-US" sz="1400">
                          <a:latin typeface="Roboto"/>
                        </a:rPr>
                        <a:t>DPfooNOx [g/kN]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50.34</a:t>
                      </a:r>
                      <a:endParaRPr lang="en-US" sz="1400" b="0" i="0" u="none" strike="noStrike">
                        <a:solidFill>
                          <a:srgbClr val="003057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41.76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Roboto"/>
                        </a:rPr>
                        <a:t>17.0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extLst>
                  <a:ext uri="{0D108BD9-81ED-4DB2-BD59-A6C34878D82A}">
                    <a16:rowId xmlns:a16="http://schemas.microsoft.com/office/drawing/2014/main" val="411877713"/>
                  </a:ext>
                </a:extLst>
              </a:tr>
              <a:tr h="348852">
                <a:tc>
                  <a:txBody>
                    <a:bodyPr/>
                    <a:lstStyle/>
                    <a:p>
                      <a:r>
                        <a:rPr lang="en-US" sz="1400">
                          <a:latin typeface="Roboto"/>
                        </a:rPr>
                        <a:t>CAEP8_Limit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55.77</a:t>
                      </a:r>
                      <a:endParaRPr lang="en-US" sz="1400" b="0" i="0" u="none" strike="noStrike">
                        <a:solidFill>
                          <a:srgbClr val="003057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50.97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Roboto"/>
                        </a:rPr>
                        <a:t>8.6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extLst>
                  <a:ext uri="{0D108BD9-81ED-4DB2-BD59-A6C34878D82A}">
                    <a16:rowId xmlns:a16="http://schemas.microsoft.com/office/drawing/2014/main" val="1948992028"/>
                  </a:ext>
                </a:extLst>
              </a:tr>
              <a:tr h="383384">
                <a:tc>
                  <a:txBody>
                    <a:bodyPr/>
                    <a:lstStyle/>
                    <a:p>
                      <a:r>
                        <a:rPr lang="en-US" sz="1400">
                          <a:latin typeface="Roboto"/>
                        </a:rPr>
                        <a:t>RDTE [M$]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168.55</a:t>
                      </a:r>
                      <a:endParaRPr lang="en-US" sz="1400" b="0" i="0" u="none" strike="noStrike">
                        <a:solidFill>
                          <a:srgbClr val="003057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111.475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Roboto"/>
                        </a:rPr>
                        <a:t>33.9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extLst>
                  <a:ext uri="{0D108BD9-81ED-4DB2-BD59-A6C34878D82A}">
                    <a16:rowId xmlns:a16="http://schemas.microsoft.com/office/drawing/2014/main" val="303751163"/>
                  </a:ext>
                </a:extLst>
              </a:tr>
              <a:tr h="8638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baseline="0" noProof="0">
                          <a:solidFill>
                            <a:srgbClr val="003057"/>
                          </a:solidFill>
                          <a:latin typeface="Roboto"/>
                        </a:rPr>
                        <a:t>Avg_UnitCostSpares [M$]</a:t>
                      </a:r>
                      <a:endParaRPr lang="en-US" sz="1400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14763.6</a:t>
                      </a:r>
                      <a:endParaRPr lang="en-US" sz="1400" b="0" i="0" u="none" strike="noStrike">
                        <a:solidFill>
                          <a:srgbClr val="003057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14073.73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Roboto"/>
                        </a:rPr>
                        <a:t>4.7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extLst>
                  <a:ext uri="{0D108BD9-81ED-4DB2-BD59-A6C34878D82A}">
                    <a16:rowId xmlns:a16="http://schemas.microsoft.com/office/drawing/2014/main" val="738638750"/>
                  </a:ext>
                </a:extLst>
              </a:tr>
              <a:tr h="38338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baseline="0" noProof="0">
                          <a:solidFill>
                            <a:srgbClr val="003057"/>
                          </a:solidFill>
                          <a:latin typeface="Roboto"/>
                        </a:rPr>
                        <a:t>DOC_I [cents/ASM]</a:t>
                      </a:r>
                      <a:endParaRPr lang="en-US" sz="1400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7.83</a:t>
                      </a:r>
                      <a:endParaRPr lang="en-US" sz="1400" b="0" i="0" u="none" strike="noStrike">
                        <a:solidFill>
                          <a:srgbClr val="003057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5.778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Roboto"/>
                        </a:rPr>
                        <a:t>26.2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extLst>
                  <a:ext uri="{0D108BD9-81ED-4DB2-BD59-A6C34878D82A}">
                    <a16:rowId xmlns:a16="http://schemas.microsoft.com/office/drawing/2014/main" val="1382176782"/>
                  </a:ext>
                </a:extLst>
              </a:tr>
              <a:tr h="573303">
                <a:tc>
                  <a:txBody>
                    <a:bodyPr/>
                    <a:lstStyle/>
                    <a:p>
                      <a:r>
                        <a:rPr lang="en-US" sz="1400">
                          <a:latin typeface="Roboto"/>
                        </a:rPr>
                        <a:t>RPM [$]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0.15773</a:t>
                      </a:r>
                      <a:endParaRPr lang="en-US" sz="1400" b="0" i="0" u="none" strike="noStrike">
                        <a:solidFill>
                          <a:srgbClr val="003057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Roboto"/>
                        </a:rPr>
                        <a:t>0.1252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Roboto"/>
                        </a:rPr>
                        <a:t>20.6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Roboto"/>
                      </a:endParaRPr>
                    </a:p>
                  </a:txBody>
                  <a:tcPr marL="3981" marR="3981" marT="3981" marB="0" anchor="ctr"/>
                </a:tc>
                <a:extLst>
                  <a:ext uri="{0D108BD9-81ED-4DB2-BD59-A6C34878D82A}">
                    <a16:rowId xmlns:a16="http://schemas.microsoft.com/office/drawing/2014/main" val="1423994154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1FD2A72-94B1-F5A4-D054-FAA4418EB5E5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A14FDF-6C24-2509-CF15-D35841DE8198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EB2D31-37E9-6CA2-B0E4-357881653D3D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D18832-5293-8801-C183-8A693201FAC2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rgbClr val="B3A369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48A07DB-3D4B-6860-5FA3-80E32605C4B1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3DDBDD-A9C5-7387-0BE9-32C6EC11BFD5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1EE39C-D4DD-C061-C148-49E1C1BDC6C6}"/>
              </a:ext>
            </a:extLst>
          </p:cNvPr>
          <p:cNvSpPr/>
          <p:nvPr/>
        </p:nvSpPr>
        <p:spPr>
          <a:xfrm>
            <a:off x="8044967" y="1970940"/>
            <a:ext cx="422031" cy="317303"/>
          </a:xfrm>
          <a:prstGeom prst="roundRect">
            <a:avLst/>
          </a:prstGeom>
          <a:noFill/>
          <a:ln w="38100">
            <a:solidFill>
              <a:srgbClr val="BCAB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4935D84-055E-06F2-B700-B313D472C264}"/>
              </a:ext>
            </a:extLst>
          </p:cNvPr>
          <p:cNvSpPr/>
          <p:nvPr/>
        </p:nvSpPr>
        <p:spPr>
          <a:xfrm>
            <a:off x="8064844" y="3391159"/>
            <a:ext cx="422031" cy="317303"/>
          </a:xfrm>
          <a:prstGeom prst="roundRect">
            <a:avLst/>
          </a:prstGeom>
          <a:noFill/>
          <a:ln w="38100">
            <a:solidFill>
              <a:srgbClr val="BCAB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5E2489-E0B2-BF3C-BA48-F9D160E2A534}"/>
              </a:ext>
            </a:extLst>
          </p:cNvPr>
          <p:cNvSpPr/>
          <p:nvPr/>
        </p:nvSpPr>
        <p:spPr>
          <a:xfrm>
            <a:off x="8054905" y="5358292"/>
            <a:ext cx="422031" cy="911827"/>
          </a:xfrm>
          <a:prstGeom prst="roundRect">
            <a:avLst/>
          </a:prstGeom>
          <a:noFill/>
          <a:ln w="38100">
            <a:solidFill>
              <a:srgbClr val="BCAB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17DDC1-B8EA-47CA-73AA-26488BF2ACF0}"/>
              </a:ext>
            </a:extLst>
          </p:cNvPr>
          <p:cNvSpPr/>
          <p:nvPr/>
        </p:nvSpPr>
        <p:spPr>
          <a:xfrm>
            <a:off x="9003710" y="1967100"/>
            <a:ext cx="1643270" cy="32114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CAB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Lesser Fuel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3332464-FA95-C076-05EB-DC6699CE7B96}"/>
              </a:ext>
            </a:extLst>
          </p:cNvPr>
          <p:cNvSpPr/>
          <p:nvPr/>
        </p:nvSpPr>
        <p:spPr>
          <a:xfrm>
            <a:off x="9003710" y="3350587"/>
            <a:ext cx="1643270" cy="32114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CAB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Eco-Friendly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42A3EF5-67C3-2FB4-BC72-8B4E3FC38C5D}"/>
              </a:ext>
            </a:extLst>
          </p:cNvPr>
          <p:cNvSpPr/>
          <p:nvPr/>
        </p:nvSpPr>
        <p:spPr>
          <a:xfrm>
            <a:off x="9003710" y="5384796"/>
            <a:ext cx="1643270" cy="32114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CAB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Save $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ED30E40-1D30-EF94-79BF-4A2B345EE851}"/>
              </a:ext>
            </a:extLst>
          </p:cNvPr>
          <p:cNvSpPr/>
          <p:nvPr/>
        </p:nvSpPr>
        <p:spPr>
          <a:xfrm>
            <a:off x="9003710" y="5948976"/>
            <a:ext cx="1643270" cy="32114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CAB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More Profit $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ED40201C-1348-D8B2-0461-3D213CBFC38E}"/>
              </a:ext>
            </a:extLst>
          </p:cNvPr>
          <p:cNvSpPr txBox="1">
            <a:spLocks/>
          </p:cNvSpPr>
          <p:nvPr/>
        </p:nvSpPr>
        <p:spPr>
          <a:xfrm>
            <a:off x="245541" y="162015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Comparison of Designs</a:t>
            </a:r>
          </a:p>
        </p:txBody>
      </p:sp>
    </p:spTree>
    <p:extLst>
      <p:ext uri="{BB962C8B-B14F-4D97-AF65-F5344CB8AC3E}">
        <p14:creationId xmlns:p14="http://schemas.microsoft.com/office/powerpoint/2010/main" val="293601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2" grpId="0" animBg="1"/>
      <p:bldP spid="2" grpId="0" animBg="1"/>
      <p:bldP spid="14" grpId="0" animBg="1"/>
      <p:bldP spid="15" grpId="0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Manufacturer Economics Technology Infused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AFD08551-0CD3-48E8-EF2D-EEBF00FDC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983" y="4665432"/>
            <a:ext cx="10373360" cy="20140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Manufacturer will </a:t>
            </a:r>
            <a:r>
              <a:rPr lang="en-US" b="1"/>
              <a:t>breakeven </a:t>
            </a:r>
            <a:r>
              <a:rPr lang="en-US"/>
              <a:t>in 5.9 years with a </a:t>
            </a:r>
            <a:r>
              <a:rPr lang="en-US" b="1"/>
              <a:t>0 % ROI</a:t>
            </a:r>
          </a:p>
          <a:p>
            <a:pPr marL="0" indent="0">
              <a:buNone/>
            </a:pPr>
            <a:r>
              <a:rPr lang="en-US">
                <a:latin typeface="Roboto"/>
                <a:ea typeface="Roboto"/>
                <a:cs typeface="Roboto"/>
              </a:rPr>
              <a:t>ROI with a technology infused baseline cost  $270 M is 4.80 ROI 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79A1A-6982-4E6D-940B-E14A45DB5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012" y="1185536"/>
            <a:ext cx="5078887" cy="305155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F57FEC7-4BF3-B9D6-8F02-7A0D2523D8AA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B3EEAC-EDCA-0F9D-300E-4C72C3C51AC3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FB76D52-EE6E-4546-35A8-DCB15DC9D227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14B14E-72D8-8377-A1FE-CE33C94D0C9B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39263D-0E90-7A72-FFDC-AE8FE461837B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F13C74-B616-C954-FA2D-156DFDD86DCF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16DDDA3-93F3-F081-83CC-A8B54E12D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983" y="1154507"/>
            <a:ext cx="4884832" cy="321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191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Airline Economics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DB6812-B4F5-FEE6-8D0D-8772592F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898" y="1196433"/>
            <a:ext cx="4572000" cy="2733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EED3BF-0BFE-6F3D-985A-A92D1C3E5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969" y="1186907"/>
            <a:ext cx="4581525" cy="2752725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49D0EED-09CE-6A19-77D6-7498F9E0CB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742440" y="4211638"/>
            <a:ext cx="10068560" cy="213589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latin typeface="Roboto"/>
                <a:ea typeface="Roboto"/>
                <a:cs typeface="Roboto"/>
              </a:rPr>
              <a:t>Airline performs 693 Trips per year with a trip distance of 3200 </a:t>
            </a:r>
            <a:r>
              <a:rPr lang="en-US" sz="2200" err="1">
                <a:latin typeface="Roboto"/>
                <a:ea typeface="Roboto"/>
                <a:cs typeface="Roboto"/>
              </a:rPr>
              <a:t>nmi</a:t>
            </a:r>
            <a:endParaRPr lang="en-US" sz="2200">
              <a:latin typeface="Roboto"/>
              <a:ea typeface="Roboto"/>
              <a:cs typeface="Roboto"/>
            </a:endParaRPr>
          </a:p>
          <a:p>
            <a:r>
              <a:rPr lang="en-US" sz="2200">
                <a:latin typeface="Roboto"/>
                <a:ea typeface="Roboto"/>
                <a:cs typeface="Roboto"/>
              </a:rPr>
              <a:t>At the technology infused baseline value of </a:t>
            </a:r>
            <a:r>
              <a:rPr lang="en-US" sz="2200" b="1">
                <a:latin typeface="Roboto"/>
                <a:ea typeface="Roboto"/>
                <a:cs typeface="Roboto"/>
              </a:rPr>
              <a:t>.146 Average Yield/RPM</a:t>
            </a:r>
            <a:r>
              <a:rPr lang="en-US" sz="2200">
                <a:latin typeface="Roboto"/>
                <a:ea typeface="Roboto"/>
                <a:cs typeface="Roboto"/>
              </a:rPr>
              <a:t> the airline return on investment is </a:t>
            </a:r>
            <a:r>
              <a:rPr lang="en-US" sz="2200" b="1">
                <a:latin typeface="Roboto"/>
                <a:ea typeface="Roboto"/>
                <a:cs typeface="Roboto"/>
              </a:rPr>
              <a:t>10%</a:t>
            </a:r>
            <a:r>
              <a:rPr lang="en-US" sz="2200">
                <a:latin typeface="Roboto"/>
                <a:ea typeface="Roboto"/>
                <a:cs typeface="Roboto"/>
              </a:rPr>
              <a:t> and the final aircraft price is </a:t>
            </a:r>
            <a:r>
              <a:rPr lang="en-US" sz="2200" b="1">
                <a:latin typeface="Roboto"/>
                <a:ea typeface="Roboto"/>
                <a:cs typeface="Roboto"/>
              </a:rPr>
              <a:t>$315 M USD </a:t>
            </a:r>
            <a:r>
              <a:rPr lang="en-US" sz="2200">
                <a:latin typeface="Roboto"/>
                <a:ea typeface="Roboto"/>
                <a:cs typeface="Roboto"/>
              </a:rPr>
              <a:t>(FY 2023)</a:t>
            </a:r>
          </a:p>
          <a:p>
            <a:r>
              <a:rPr lang="en-US" sz="2200">
                <a:latin typeface="Roboto"/>
                <a:ea typeface="Roboto"/>
                <a:cs typeface="Roboto"/>
              </a:rPr>
              <a:t>By reducing the acquisition price, the RPM  will decrease for the same ROI thus </a:t>
            </a:r>
            <a:r>
              <a:rPr lang="en-US" sz="2200" b="1">
                <a:latin typeface="Roboto"/>
                <a:ea typeface="Roboto"/>
                <a:cs typeface="Roboto"/>
              </a:rPr>
              <a:t>increasing</a:t>
            </a:r>
            <a:r>
              <a:rPr lang="en-US" sz="2200">
                <a:latin typeface="Roboto"/>
                <a:ea typeface="Roboto"/>
                <a:cs typeface="Roboto"/>
              </a:rPr>
              <a:t> the </a:t>
            </a:r>
            <a:r>
              <a:rPr lang="en-US" sz="2200" b="1">
                <a:latin typeface="Roboto"/>
                <a:ea typeface="Roboto"/>
                <a:cs typeface="Roboto"/>
              </a:rPr>
              <a:t>airline’s</a:t>
            </a:r>
            <a:r>
              <a:rPr lang="en-US" sz="2200">
                <a:latin typeface="Roboto"/>
                <a:ea typeface="Roboto"/>
                <a:cs typeface="Roboto"/>
              </a:rPr>
              <a:t> </a:t>
            </a:r>
            <a:r>
              <a:rPr lang="en-US" sz="2200" b="1">
                <a:latin typeface="Roboto"/>
                <a:ea typeface="Roboto"/>
                <a:cs typeface="Roboto"/>
              </a:rPr>
              <a:t>profit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31DECB-8509-7E87-379F-9CFBE53B85EA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18B3065-E98E-B959-34F7-67AE582D4BE8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7B6699-04A3-C8B5-93F5-B8AAC4963305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6DED0E-2A25-DD35-8E6C-4E2ABD141AA3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C210B-01F0-B67D-2930-B3C0CEF42DA9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B4E9AB-B27E-7A13-8BC0-F9DE03AA3895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3870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 Manufacturers Cash Flow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F5C47D-8ACE-BA2D-284A-1E0636F21870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FF0E7E-37F7-15CB-C275-3C382F1928A9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6F9AA5-8B13-E66F-835A-EC4FB0D4EC61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721F37-2961-5A4C-5223-5AA8114C032E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EF0DAE-A554-7B7A-5301-6A3C3B79D1B6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D97A9F-3C22-BC69-4C7B-7116FE54179A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53B2353-D229-9A6A-EBF8-9CBB8897A583}"/>
              </a:ext>
            </a:extLst>
          </p:cNvPr>
          <p:cNvSpPr txBox="1"/>
          <p:nvPr/>
        </p:nvSpPr>
        <p:spPr>
          <a:xfrm>
            <a:off x="1699591" y="5543095"/>
            <a:ext cx="9511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At the end of a 20-year period the technology infused aircraft </a:t>
            </a:r>
            <a:r>
              <a:rPr lang="en-US" b="1"/>
              <a:t>outperforms</a:t>
            </a:r>
            <a:r>
              <a:rPr lang="en-US"/>
              <a:t> the baseline aircraft by roughly </a:t>
            </a:r>
            <a:r>
              <a:rPr lang="en-US" b="1"/>
              <a:t>16.3 billion dollars </a:t>
            </a:r>
            <a:r>
              <a:rPr lang="en-US"/>
              <a:t>for approximately the same aircraft price</a:t>
            </a:r>
            <a:endParaRPr lang="en-US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2859A-DCBA-1DCE-0C46-F7286EF95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512" y="990889"/>
            <a:ext cx="8771906" cy="444988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D7244A-2F26-2710-07A9-6CD4FD68366E}"/>
              </a:ext>
            </a:extLst>
          </p:cNvPr>
          <p:cNvCxnSpPr/>
          <p:nvPr/>
        </p:nvCxnSpPr>
        <p:spPr>
          <a:xfrm>
            <a:off x="8640417" y="1934817"/>
            <a:ext cx="0" cy="454636"/>
          </a:xfrm>
          <a:prstGeom prst="straightConnector1">
            <a:avLst/>
          </a:prstGeom>
          <a:ln w="38100">
            <a:solidFill>
              <a:srgbClr val="BCAB7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F9E01C-330D-4AF8-BA05-BAF331893DB7}"/>
              </a:ext>
            </a:extLst>
          </p:cNvPr>
          <p:cNvSpPr/>
          <p:nvPr/>
        </p:nvSpPr>
        <p:spPr>
          <a:xfrm>
            <a:off x="9922878" y="1180485"/>
            <a:ext cx="1643270" cy="32114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CAB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16.3 Billion $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453889-B2EF-D482-0FE8-DFF9ADF6BF30}"/>
              </a:ext>
            </a:extLst>
          </p:cNvPr>
          <p:cNvCxnSpPr/>
          <p:nvPr/>
        </p:nvCxnSpPr>
        <p:spPr>
          <a:xfrm flipH="1">
            <a:off x="8746435" y="1478372"/>
            <a:ext cx="1166191" cy="683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5191E6-FD2B-E19E-3D5B-0EA5A2F6109D}"/>
              </a:ext>
            </a:extLst>
          </p:cNvPr>
          <p:cNvSpPr txBox="1"/>
          <p:nvPr/>
        </p:nvSpPr>
        <p:spPr>
          <a:xfrm>
            <a:off x="1699591" y="6412441"/>
            <a:ext cx="9511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Assumption</a:t>
            </a:r>
            <a:r>
              <a:rPr lang="en-US" sz="1400"/>
              <a:t>: Cost of Technology is not included, however that does not affect the final trend</a:t>
            </a: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71120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0F7B126-81AC-6455-23E1-E09CFD6A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331" y="1316965"/>
            <a:ext cx="7384544" cy="472998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488" y="1126161"/>
            <a:ext cx="2490347" cy="55841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400">
                <a:latin typeface="Roboto"/>
                <a:ea typeface="Roboto"/>
                <a:cs typeface="Roboto"/>
              </a:rPr>
              <a:t>When comparing the 10% ROI values for the baseline and the technology infused aircraft, the </a:t>
            </a:r>
            <a:r>
              <a:rPr lang="en-US" sz="1400" b="1">
                <a:latin typeface="Roboto"/>
                <a:ea typeface="Roboto"/>
                <a:cs typeface="Roboto"/>
              </a:rPr>
              <a:t>baselines Average Yield/RPM is .158</a:t>
            </a:r>
            <a:r>
              <a:rPr lang="en-US" sz="1400">
                <a:latin typeface="Roboto"/>
                <a:ea typeface="Roboto"/>
                <a:cs typeface="Roboto"/>
              </a:rPr>
              <a:t> while the </a:t>
            </a:r>
            <a:r>
              <a:rPr lang="en-US" sz="1400" b="1">
                <a:latin typeface="Roboto"/>
                <a:ea typeface="Roboto"/>
                <a:cs typeface="Roboto"/>
              </a:rPr>
              <a:t>technology infused aircraft’s Average Yield/ RPM is .146</a:t>
            </a:r>
            <a:endParaRPr lang="en-US" b="1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>
                <a:latin typeface="Roboto"/>
                <a:ea typeface="Roboto"/>
                <a:cs typeface="Roboto"/>
              </a:rPr>
              <a:t>The price of the baseline aircraft is </a:t>
            </a:r>
            <a:r>
              <a:rPr lang="en-US" sz="1400" b="1">
                <a:latin typeface="Roboto"/>
                <a:ea typeface="Roboto"/>
                <a:cs typeface="Roboto"/>
              </a:rPr>
              <a:t>$341.75 M USD </a:t>
            </a:r>
            <a:r>
              <a:rPr lang="en-US" sz="1400">
                <a:latin typeface="Roboto"/>
                <a:ea typeface="Roboto"/>
                <a:cs typeface="Roboto"/>
              </a:rPr>
              <a:t>(FY 2023)</a:t>
            </a:r>
            <a:endParaRPr lang="en-US" sz="1400" b="1"/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>
                <a:latin typeface="Roboto"/>
                <a:ea typeface="Roboto"/>
                <a:cs typeface="Roboto"/>
              </a:rPr>
              <a:t>The final aircraft price of the technology infused aircraft is </a:t>
            </a:r>
            <a:r>
              <a:rPr lang="en-US" sz="1400" b="1">
                <a:latin typeface="Roboto"/>
                <a:ea typeface="Roboto"/>
                <a:cs typeface="Roboto"/>
              </a:rPr>
              <a:t>$315.05 M </a:t>
            </a:r>
            <a:r>
              <a:rPr lang="en-US" sz="1400">
                <a:latin typeface="Roboto"/>
                <a:ea typeface="Roboto"/>
                <a:cs typeface="Roboto"/>
              </a:rPr>
              <a:t>USD (FY 2023), this price is 26.698 Million dollars less than the baseline aircraft for the same RPM</a:t>
            </a:r>
            <a:endParaRPr lang="en-US" sz="1400"/>
          </a:p>
          <a:p>
            <a:pPr marL="0" indent="0">
              <a:buNone/>
            </a:pPr>
            <a:endParaRPr lang="en-US" sz="1400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sz="1400" b="1">
                <a:latin typeface="Roboto"/>
                <a:ea typeface="Roboto"/>
                <a:cs typeface="Roboto"/>
              </a:rPr>
              <a:t>Therefore, the infusion of technologies allows the aircraft manufacturer to charge more, thus increasing revenue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Baseline-Final Airline Economic Comparisons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216A1B-E94C-9070-0E48-70469F514D98}"/>
              </a:ext>
            </a:extLst>
          </p:cNvPr>
          <p:cNvCxnSpPr>
            <a:cxnSpLocks/>
          </p:cNvCxnSpPr>
          <p:nvPr/>
        </p:nvCxnSpPr>
        <p:spPr>
          <a:xfrm flipV="1">
            <a:off x="8255198" y="4461398"/>
            <a:ext cx="0" cy="49074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BD29135C-F139-695C-5102-EA0B68285B2A}"/>
              </a:ext>
            </a:extLst>
          </p:cNvPr>
          <p:cNvSpPr/>
          <p:nvPr/>
        </p:nvSpPr>
        <p:spPr>
          <a:xfrm>
            <a:off x="9819480" y="951979"/>
            <a:ext cx="2203891" cy="1398492"/>
          </a:xfrm>
          <a:prstGeom prst="borderCallout1">
            <a:avLst>
              <a:gd name="adj1" fmla="val 18750"/>
              <a:gd name="adj2" fmla="val -8333"/>
              <a:gd name="adj3" fmla="val 267513"/>
              <a:gd name="adj4" fmla="val -7096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The inclusion of technologies creates a significant difference in the ROI increasing the ROI for the same </a:t>
            </a:r>
            <a:r>
              <a:rPr lang="en-US" sz="1100" b="1">
                <a:solidFill>
                  <a:schemeClr val="tx1"/>
                </a:solidFill>
              </a:rPr>
              <a:t>RPM by approximately .6 %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Also reduces Aircraft Price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C42F2D-C2B7-EBDF-DCAF-B0558816175F}"/>
              </a:ext>
            </a:extLst>
          </p:cNvPr>
          <p:cNvGrpSpPr/>
          <p:nvPr/>
        </p:nvGrpSpPr>
        <p:grpSpPr>
          <a:xfrm>
            <a:off x="149021" y="1800734"/>
            <a:ext cx="1269293" cy="3256531"/>
            <a:chOff x="245541" y="1800734"/>
            <a:chExt cx="1269293" cy="32565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91141CC-6426-0250-D222-30F142C53312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484ADA-01A6-7FE2-85D9-0DC9ED730E43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8A70EF-DAD0-E1AF-1925-75EA19F0863B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90104B-112E-8797-7091-4F0FBE30D236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8C3B6D-70AC-5E2A-0F69-C20A60105A98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19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81" y="3801"/>
            <a:ext cx="11430000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The Complexity of the Problem Space </a:t>
            </a:r>
            <a:endParaRPr lang="en-US"/>
          </a:p>
        </p:txBody>
      </p:sp>
      <p:pic>
        <p:nvPicPr>
          <p:cNvPr id="14" name="Graphic 13" descr="Power Plant with solid fill">
            <a:extLst>
              <a:ext uri="{FF2B5EF4-FFF2-40B4-BE49-F238E27FC236}">
                <a16:creationId xmlns:a16="http://schemas.microsoft.com/office/drawing/2014/main" id="{A6A22F46-9D06-AA5F-A2F4-C9D8E90D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4461" y="3091611"/>
            <a:ext cx="2198777" cy="2203569"/>
          </a:xfrm>
          <a:prstGeom prst="rect">
            <a:avLst/>
          </a:prstGeom>
        </p:spPr>
      </p:pic>
      <p:pic>
        <p:nvPicPr>
          <p:cNvPr id="15" name="Graphic 14" descr="Airplane with solid fill">
            <a:extLst>
              <a:ext uri="{FF2B5EF4-FFF2-40B4-BE49-F238E27FC236}">
                <a16:creationId xmlns:a16="http://schemas.microsoft.com/office/drawing/2014/main" id="{90D86322-8ED7-EEC0-4DCB-7ABF3D791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2838" y="724140"/>
            <a:ext cx="2486324" cy="24959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C2E57B-2F3A-95E3-2ACB-F2F61F1EE660}"/>
              </a:ext>
            </a:extLst>
          </p:cNvPr>
          <p:cNvSpPr txBox="1"/>
          <p:nvPr/>
        </p:nvSpPr>
        <p:spPr>
          <a:xfrm>
            <a:off x="4993735" y="3117490"/>
            <a:ext cx="2206446" cy="646331"/>
          </a:xfrm>
          <a:prstGeom prst="rect">
            <a:avLst/>
          </a:prstGeom>
          <a:solidFill>
            <a:srgbClr val="BCAB77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People Want to Fly</a:t>
            </a:r>
          </a:p>
          <a:p>
            <a:pPr algn="ctr"/>
            <a:r>
              <a:rPr lang="en-US">
                <a:cs typeface="Arial"/>
              </a:rPr>
              <a:t>Need more planes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E1F6E9-43F9-F5A8-0329-A470E7F0517C}"/>
              </a:ext>
            </a:extLst>
          </p:cNvPr>
          <p:cNvSpPr txBox="1"/>
          <p:nvPr/>
        </p:nvSpPr>
        <p:spPr>
          <a:xfrm>
            <a:off x="440905" y="5202206"/>
            <a:ext cx="4775200" cy="923330"/>
          </a:xfrm>
          <a:prstGeom prst="rect">
            <a:avLst/>
          </a:prstGeom>
          <a:solidFill>
            <a:srgbClr val="BCAB77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Arial"/>
              </a:rPr>
              <a:t>Increased Demand for Planes means Increased Demand for Environmentally Friendly Planes  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A6BAE9-ACA8-9AC3-947F-CA0270611D98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0C7616-215F-E28D-C7FE-402824DBF6A6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50ED82-5E4D-271B-E382-265E4D2F7901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34C410-22A4-94FA-AD1C-6C4CD4E18D9C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4179BA-8035-E5BA-79C1-0DFEBC3C5E7F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DF694B-FDE0-E962-5CEC-34678E50F920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6643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640" y="1052925"/>
            <a:ext cx="9611359" cy="422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Uncertainty in technology between -25% to 10% affects the Cashflow by only 0.085%</a:t>
            </a:r>
          </a:p>
          <a:p>
            <a:r>
              <a:rPr lang="en-US"/>
              <a:t>ROI at 0.135 $/RPM increases by adding more technology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41" y="183313"/>
            <a:ext cx="11430000" cy="1014761"/>
          </a:xfrm>
        </p:spPr>
        <p:txBody>
          <a:bodyPr/>
          <a:lstStyle/>
          <a:p>
            <a:r>
              <a:rPr lang="en-US"/>
              <a:t>Economic Robustness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7E234-0E6A-A08A-0C88-04A0CDD1FA13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94DBDDC-C0AB-D5C8-D0B1-D7F157782A8E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84410F-2F56-C5F3-A194-19F95CAE35D5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669A31-8EEB-7BFB-6600-351A47CDFCF5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2DAF7E-54FB-E18A-ACF4-B437FDAEFD97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5553DC-474B-A256-EE2E-BC90A310939F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pic>
        <p:nvPicPr>
          <p:cNvPr id="19" name="Picture 18" descr="A graph with different colored lines and numbers&#10;&#10;Description automatically generated">
            <a:extLst>
              <a:ext uri="{FF2B5EF4-FFF2-40B4-BE49-F238E27FC236}">
                <a16:creationId xmlns:a16="http://schemas.microsoft.com/office/drawing/2014/main" id="{CAD77DA1-2F02-CA04-63F6-EB247A77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700" y="2467169"/>
            <a:ext cx="5272621" cy="3393565"/>
          </a:xfrm>
          <a:prstGeom prst="rect">
            <a:avLst/>
          </a:prstGeom>
        </p:spPr>
      </p:pic>
      <p:pic>
        <p:nvPicPr>
          <p:cNvPr id="14" name="Picture 1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5B1889C9-6E70-0AEB-37A5-D1147CE4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18" y="2472588"/>
            <a:ext cx="4913922" cy="333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58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Closing the Design Loop </a:t>
            </a:r>
            <a:br>
              <a:rPr lang="en-US">
                <a:latin typeface="Roboto"/>
                <a:ea typeface="Roboto"/>
                <a:cs typeface="Roboto"/>
              </a:rPr>
            </a:br>
            <a:r>
              <a:rPr lang="en-US">
                <a:latin typeface="Roboto"/>
                <a:ea typeface="Roboto"/>
                <a:cs typeface="Roboto"/>
              </a:rPr>
              <a:t>Final Proposal overlayed to Baseline</a:t>
            </a:r>
            <a:endParaRPr lang="en-US"/>
          </a:p>
        </p:txBody>
      </p:sp>
      <p:pic>
        <p:nvPicPr>
          <p:cNvPr id="9" name="Picture 8" descr="A blue airplane with a white background&#10;&#10;Description automatically generated">
            <a:extLst>
              <a:ext uri="{FF2B5EF4-FFF2-40B4-BE49-F238E27FC236}">
                <a16:creationId xmlns:a16="http://schemas.microsoft.com/office/drawing/2014/main" id="{8D314DDD-F83A-DA20-141F-65C42C64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722" y="1502038"/>
            <a:ext cx="4589278" cy="4247147"/>
          </a:xfrm>
          <a:prstGeom prst="rect">
            <a:avLst/>
          </a:prstGeom>
        </p:spPr>
      </p:pic>
      <p:pic>
        <p:nvPicPr>
          <p:cNvPr id="14" name="Picture 13" descr="A blue airplane with a white background&#10;&#10;Description automatically generated">
            <a:extLst>
              <a:ext uri="{FF2B5EF4-FFF2-40B4-BE49-F238E27FC236}">
                <a16:creationId xmlns:a16="http://schemas.microsoft.com/office/drawing/2014/main" id="{2929FACE-ABD5-45B0-FC5F-96DC6A8F0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237" y="1502037"/>
            <a:ext cx="4443273" cy="42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495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irplane with a white background&#10;&#10;Description automatically generated">
            <a:extLst>
              <a:ext uri="{FF2B5EF4-FFF2-40B4-BE49-F238E27FC236}">
                <a16:creationId xmlns:a16="http://schemas.microsoft.com/office/drawing/2014/main" id="{D48C8E70-EFBB-702F-49FD-BDCF37E4D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40" y="1724777"/>
            <a:ext cx="4443273" cy="4247147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17CC5CB-A147-693F-22C9-E27BADFB9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2947" y="4135073"/>
            <a:ext cx="5469773" cy="2722927"/>
          </a:xfrm>
        </p:spPr>
        <p:txBody>
          <a:bodyPr>
            <a:normAutofit/>
          </a:bodyPr>
          <a:lstStyle/>
          <a:p>
            <a:r>
              <a:rPr lang="en-US"/>
              <a:t>Releases less emissions</a:t>
            </a:r>
          </a:p>
          <a:p>
            <a:r>
              <a:rPr lang="en-US"/>
              <a:t>Yields more profit for the same ROI</a:t>
            </a:r>
          </a:p>
          <a:p>
            <a:endParaRPr lang="en-US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4D7FB0-DD5E-DBD8-22B7-9CC1B2DCAB49}"/>
              </a:ext>
            </a:extLst>
          </p:cNvPr>
          <p:cNvSpPr txBox="1">
            <a:spLocks/>
          </p:cNvSpPr>
          <p:nvPr/>
        </p:nvSpPr>
        <p:spPr>
          <a:xfrm>
            <a:off x="172720" y="6356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>
                <a:latin typeface="Roboto"/>
                <a:ea typeface="Roboto"/>
                <a:cs typeface="Roboto"/>
              </a:rPr>
              <a:t>Conclusion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AF50A9-EF31-736C-BF43-68CEE18D2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521341"/>
              </p:ext>
            </p:extLst>
          </p:nvPr>
        </p:nvGraphicFramePr>
        <p:xfrm>
          <a:off x="6242078" y="2188821"/>
          <a:ext cx="4711508" cy="1483359"/>
        </p:xfrm>
        <a:graphic>
          <a:graphicData uri="http://schemas.openxmlformats.org/drawingml/2006/table">
            <a:tbl>
              <a:tblPr/>
              <a:tblGrid>
                <a:gridCol w="2000568">
                  <a:extLst>
                    <a:ext uri="{9D8B030D-6E8A-4147-A177-3AD203B41FA5}">
                      <a16:colId xmlns:a16="http://schemas.microsoft.com/office/drawing/2014/main" val="3281723045"/>
                    </a:ext>
                  </a:extLst>
                </a:gridCol>
                <a:gridCol w="1355470">
                  <a:extLst>
                    <a:ext uri="{9D8B030D-6E8A-4147-A177-3AD203B41FA5}">
                      <a16:colId xmlns:a16="http://schemas.microsoft.com/office/drawing/2014/main" val="3890646812"/>
                    </a:ext>
                  </a:extLst>
                </a:gridCol>
                <a:gridCol w="1355470">
                  <a:extLst>
                    <a:ext uri="{9D8B030D-6E8A-4147-A177-3AD203B41FA5}">
                      <a16:colId xmlns:a16="http://schemas.microsoft.com/office/drawing/2014/main" val="814247795"/>
                    </a:ext>
                  </a:extLst>
                </a:gridCol>
              </a:tblGrid>
              <a:tr h="32173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i="0">
                          <a:solidFill>
                            <a:srgbClr val="FFFFFF"/>
                          </a:solidFill>
                          <a:effectLst/>
                          <a:latin typeface="Roboto" panose="02000000000000000000"/>
                        </a:rPr>
                        <a:t>Characteristic​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93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i="0">
                          <a:solidFill>
                            <a:srgbClr val="FFFFFF"/>
                          </a:solidFill>
                          <a:effectLst/>
                          <a:latin typeface="Roboto" panose="02000000000000000000"/>
                        </a:rPr>
                        <a:t>Baseline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93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i="0">
                          <a:solidFill>
                            <a:srgbClr val="FFFFFF"/>
                          </a:solidFill>
                          <a:effectLst/>
                        </a:rPr>
                        <a:t>Technology Infused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93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29695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Thrust to Weight Ratio​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0.2652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</a:rPr>
                        <a:t>0.2802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710757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Wing Loading​ [lbf-ft</a:t>
                      </a:r>
                      <a:r>
                        <a:rPr lang="en-US" sz="1400" b="0" i="0" baseline="3000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2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]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118.65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739307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Span​ [ft]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Roboto" panose="02000000000000000000"/>
                        </a:rPr>
                        <a:t>156.1 ft​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</a:rPr>
                        <a:t>153.23 ft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0680071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3C14F8-D4BC-D39C-B504-02155DB59115}"/>
              </a:ext>
            </a:extLst>
          </p:cNvPr>
          <p:cNvSpPr/>
          <p:nvPr/>
        </p:nvSpPr>
        <p:spPr>
          <a:xfrm>
            <a:off x="474999" y="984762"/>
            <a:ext cx="11315895" cy="4987162"/>
          </a:xfrm>
          <a:prstGeom prst="roundRect">
            <a:avLst>
              <a:gd name="adj" fmla="val 4679"/>
            </a:avLst>
          </a:prstGeom>
          <a:solidFill>
            <a:schemeClr val="accent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0A9829-318C-57E6-32B7-FEC73E66D038}"/>
              </a:ext>
            </a:extLst>
          </p:cNvPr>
          <p:cNvSpPr txBox="1"/>
          <p:nvPr/>
        </p:nvSpPr>
        <p:spPr>
          <a:xfrm>
            <a:off x="1288816" y="3155436"/>
            <a:ext cx="102691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/>
              <a:t>A technologically advanced aircraft designed to be environmentally friendly, less expensive, and more profitable to all stakeholders</a:t>
            </a:r>
          </a:p>
        </p:txBody>
      </p:sp>
    </p:spTree>
    <p:extLst>
      <p:ext uri="{BB962C8B-B14F-4D97-AF65-F5344CB8AC3E}">
        <p14:creationId xmlns:p14="http://schemas.microsoft.com/office/powerpoint/2010/main" val="4167157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8CEBCEB-1C9E-DC9D-4FA8-DF596C5BF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794" y="3017520"/>
            <a:ext cx="5666412" cy="822960"/>
          </a:xfrm>
        </p:spPr>
        <p:txBody>
          <a:bodyPr>
            <a:noAutofit/>
          </a:bodyPr>
          <a:lstStyle/>
          <a:p>
            <a:r>
              <a:rPr lang="en-US" sz="72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457416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84F3-FBAE-7BE3-D6AC-7266806C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446" y="2921619"/>
            <a:ext cx="2239108" cy="1014761"/>
          </a:xfrm>
        </p:spPr>
        <p:txBody>
          <a:bodyPr>
            <a:normAutofit fontScale="90000"/>
          </a:bodyPr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9231576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02125"/>
            <a:ext cx="11429999" cy="525439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[1] International Civil Aviation Organization, "Future of Aviation", 2023. </a:t>
            </a:r>
          </a:p>
          <a:p>
            <a:pPr marL="0" indent="0">
              <a:buNone/>
            </a:pPr>
            <a:endParaRPr lang="en-US" sz="16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[2] Cargo Flash. "Types of Aircraft Used in Air Cargo Business: 2023 Edition" 2023. </a:t>
            </a: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  <a:hlinkClick r:id="rId2"/>
              </a:rPr>
              <a:t>Available: Online</a:t>
            </a:r>
            <a:endParaRPr lang="en-US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[3] Chandrakanth, R. "Engines that Power Narrowbody Planes". SPS Aviation. 07 JUL 2017. </a:t>
            </a: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  <a:hlinkClick r:id="rId3"/>
              </a:rPr>
              <a:t>Available: Online</a:t>
            </a:r>
            <a:endParaRPr lang="en-US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[4] Mavris, Dimitri. "Technology Identification, Evaluation, and Selection (TIES) Method," Georgia Institute of Technology, Lecture, 2023. </a:t>
            </a:r>
            <a:endParaRPr lang="en-US">
              <a:latin typeface="Roboto"/>
              <a:ea typeface="Roboto"/>
            </a:endParaRPr>
          </a:p>
          <a:p>
            <a:pPr marL="0" indent="0">
              <a:buNone/>
            </a:pPr>
            <a:endParaRPr lang="en-US" sz="1600">
              <a:solidFill>
                <a:srgbClr val="000000"/>
              </a:solidFill>
              <a:latin typeface="Roboto"/>
              <a:cs typeface="Segoe UI"/>
            </a:endParaRPr>
          </a:p>
          <a:p>
            <a:pPr marL="0" indent="0">
              <a:buNone/>
            </a:pPr>
            <a:r>
              <a:rPr lang="en-US" sz="1600">
                <a:latin typeface="Segoe UI"/>
                <a:ea typeface="Roboto"/>
                <a:cs typeface="Segoe UI"/>
              </a:rPr>
              <a:t>[5] </a:t>
            </a:r>
            <a:r>
              <a:rPr lang="en-US" sz="1600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Paul D. McClure, Brian R. Smith and Wink Baker. "Design and Testing of 3-D Riblets," AIAA 2020-0311. </a:t>
            </a:r>
            <a:r>
              <a:rPr lang="en-US" sz="1600" i="1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AIAA Scitech 2020 Forum</a:t>
            </a:r>
            <a:r>
              <a:rPr lang="en-US" sz="1600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. January 2020. </a:t>
            </a:r>
            <a:r>
              <a:rPr lang="en-US" sz="1600">
                <a:latin typeface="Segoe UI"/>
                <a:ea typeface="Roboto"/>
                <a:cs typeface="Segoe UI"/>
                <a:hlinkClick r:id="rId4"/>
              </a:rPr>
              <a:t>Available: Online</a:t>
            </a:r>
            <a:r>
              <a:rPr lang="en-US" sz="1600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.</a:t>
            </a:r>
          </a:p>
          <a:p>
            <a:pPr marL="0" indent="0">
              <a:buNone/>
            </a:pPr>
            <a:endParaRPr lang="en-US" sz="1600">
              <a:solidFill>
                <a:srgbClr val="000000"/>
              </a:solidFill>
              <a:latin typeface="Segoe UI"/>
              <a:cs typeface="Segoe UI"/>
            </a:endParaRPr>
          </a:p>
          <a:p>
            <a:pPr marL="0" indent="0">
              <a:buNone/>
            </a:pPr>
            <a:r>
              <a:rPr lang="en-US" sz="1600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[6] Yu B, Ke H, Shen E, Zhang T. "A review of blade tip clearance–measuring technologies for gas turbine engines." </a:t>
            </a:r>
            <a:r>
              <a:rPr lang="en-US" sz="1600" i="1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Measurement and Contro</a:t>
            </a:r>
            <a:r>
              <a:rPr lang="en-US" sz="1600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l. 2020. 53(3-4):339-357. </a:t>
            </a:r>
            <a:r>
              <a:rPr lang="en-US" sz="1600">
                <a:latin typeface="Segoe UI"/>
                <a:ea typeface="Roboto"/>
                <a:cs typeface="Segoe UI"/>
                <a:hlinkClick r:id="rId5"/>
              </a:rPr>
              <a:t>Available: Online</a:t>
            </a:r>
            <a:r>
              <a:rPr lang="en-US" sz="1600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. </a:t>
            </a:r>
          </a:p>
          <a:p>
            <a:pPr marL="0" indent="0">
              <a:buNone/>
            </a:pPr>
            <a:endParaRPr lang="en-US" sz="1600">
              <a:solidFill>
                <a:srgbClr val="000000"/>
              </a:solidFill>
              <a:latin typeface="Segoe UI"/>
              <a:ea typeface="Roboto"/>
              <a:cs typeface="Segoe UI"/>
            </a:endParaRPr>
          </a:p>
          <a:p>
            <a:pPr marL="0" indent="0">
              <a:buNone/>
            </a:pPr>
            <a:r>
              <a:rPr lang="en-US" sz="1600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[7] Watanabe, F, Nakamura, T, &amp; Mizokami, Y. "Design and Testing for Ceramic Matrix Composite Turbine Vane." </a:t>
            </a:r>
            <a:r>
              <a:rPr lang="en-US" sz="1600" i="1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Proceedings of the ASME Turbo Expo 2017: Turbomachinery Technical Conference and Exposition</a:t>
            </a:r>
            <a:r>
              <a:rPr lang="en-US" sz="1600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. </a:t>
            </a:r>
            <a:r>
              <a:rPr lang="en-US" sz="1600" i="1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Volume 6: Ceramics; Controls, Diagnostics and Instrumentation; Education; Manufacturing Materials and Metallurgy</a:t>
            </a:r>
            <a:r>
              <a:rPr lang="en-US" sz="1600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. Charlotte, North Carolina, USA. June 26–30, 2017. V006T02A003. ASME </a:t>
            </a:r>
            <a:r>
              <a:rPr lang="en-US" sz="1600">
                <a:latin typeface="Segoe UI"/>
                <a:ea typeface="Roboto"/>
                <a:cs typeface="Segoe UI"/>
                <a:hlinkClick r:id="rId6"/>
              </a:rPr>
              <a:t>Available: Online</a:t>
            </a:r>
            <a:endParaRPr lang="en-US" sz="1600">
              <a:solidFill>
                <a:srgbClr val="000000"/>
              </a:solidFill>
              <a:latin typeface="Segoe UI"/>
              <a:ea typeface="Roboto"/>
              <a:cs typeface="Segoe UI"/>
            </a:endParaRPr>
          </a:p>
          <a:p>
            <a:pPr marL="0" indent="0">
              <a:buNone/>
            </a:pPr>
            <a:endParaRPr lang="en-US" sz="1600">
              <a:solidFill>
                <a:srgbClr val="000000"/>
              </a:solidFill>
              <a:latin typeface="Segoe UI"/>
              <a:cs typeface="Segoe UI"/>
            </a:endParaRPr>
          </a:p>
          <a:p>
            <a:pPr marL="0" indent="0">
              <a:buNone/>
            </a:pPr>
            <a:r>
              <a:rPr lang="en-US" sz="1600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[8] </a:t>
            </a:r>
            <a:r>
              <a:rPr lang="en-US" sz="1600">
                <a:solidFill>
                  <a:srgbClr val="1A1A1A"/>
                </a:solidFill>
                <a:latin typeface="Segoe UI"/>
                <a:ea typeface="Roboto"/>
                <a:cs typeface="Segoe UI"/>
              </a:rPr>
              <a:t>Clark, JP, Paniagua, G, &amp; </a:t>
            </a:r>
            <a:r>
              <a:rPr lang="en-US" sz="1600" err="1">
                <a:solidFill>
                  <a:srgbClr val="1A1A1A"/>
                </a:solidFill>
                <a:latin typeface="Segoe UI"/>
                <a:ea typeface="Roboto"/>
                <a:cs typeface="Segoe UI"/>
              </a:rPr>
              <a:t>Cukurel</a:t>
            </a:r>
            <a:r>
              <a:rPr lang="en-US" sz="1600">
                <a:solidFill>
                  <a:srgbClr val="1A1A1A"/>
                </a:solidFill>
                <a:latin typeface="Segoe UI"/>
                <a:ea typeface="Roboto"/>
                <a:cs typeface="Segoe UI"/>
              </a:rPr>
              <a:t>, B. "On the Development of High Lift, High Work Low-Pressure Turbines." </a:t>
            </a:r>
            <a:r>
              <a:rPr lang="en-US" sz="1600" i="1">
                <a:solidFill>
                  <a:srgbClr val="1A1A1A"/>
                </a:solidFill>
                <a:latin typeface="Segoe UI"/>
                <a:ea typeface="Roboto"/>
                <a:cs typeface="Segoe UI"/>
              </a:rPr>
              <a:t>Proceedings of the ASME Turbo Expo 2023: Turbomachinery Technical Conference and Exposition</a:t>
            </a:r>
            <a:r>
              <a:rPr lang="en-US" sz="1600">
                <a:solidFill>
                  <a:srgbClr val="1A1A1A"/>
                </a:solidFill>
                <a:latin typeface="Segoe UI"/>
                <a:ea typeface="Roboto"/>
                <a:cs typeface="Segoe UI"/>
              </a:rPr>
              <a:t>. </a:t>
            </a:r>
            <a:r>
              <a:rPr lang="en-US" sz="1600" i="1">
                <a:solidFill>
                  <a:srgbClr val="1A1A1A"/>
                </a:solidFill>
                <a:latin typeface="Segoe UI"/>
                <a:ea typeface="Roboto"/>
                <a:cs typeface="Segoe UI"/>
              </a:rPr>
              <a:t>Volume 13B: Turbomachinery — Axial Flow Turbine Aerodynamics</a:t>
            </a:r>
            <a:r>
              <a:rPr lang="en-US" sz="1600">
                <a:solidFill>
                  <a:srgbClr val="1A1A1A"/>
                </a:solidFill>
                <a:latin typeface="Segoe UI"/>
                <a:ea typeface="Roboto"/>
                <a:cs typeface="Segoe UI"/>
              </a:rPr>
              <a:t>. Boston, Massachusetts, USA. June 26–30, 2023. V13BT30A029. ASME </a:t>
            </a:r>
            <a:r>
              <a:rPr lang="en-US" sz="1600">
                <a:latin typeface="Segoe UI"/>
                <a:ea typeface="Roboto"/>
                <a:cs typeface="Segoe UI"/>
                <a:hlinkClick r:id="rId7"/>
              </a:rPr>
              <a:t>Available: Online</a:t>
            </a:r>
            <a:endParaRPr lang="en-US" sz="1600">
              <a:solidFill>
                <a:srgbClr val="000000"/>
              </a:solidFill>
              <a:latin typeface="Segoe UI"/>
              <a:ea typeface="Roboto"/>
              <a:cs typeface="Segoe UI"/>
            </a:endParaRPr>
          </a:p>
          <a:p>
            <a:pPr marL="0" indent="0">
              <a:buNone/>
            </a:pPr>
            <a:endParaRPr lang="en-US" sz="1600">
              <a:solidFill>
                <a:srgbClr val="000000"/>
              </a:solidFill>
              <a:latin typeface="Segoe UI"/>
              <a:cs typeface="Segoe UI"/>
            </a:endParaRPr>
          </a:p>
          <a:p>
            <a:pPr marL="0" indent="0">
              <a:buNone/>
            </a:pPr>
            <a:r>
              <a:rPr lang="en-US" sz="1600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[9] Germain, T., Nagel, M., Raab, I., Schüpbach, P., Abhari, R. S., and Rose, M. (January 12, 2010). "Improving Efficiency of a High Work Turbine Using </a:t>
            </a:r>
            <a:r>
              <a:rPr lang="en-US" sz="1600" err="1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Nonaxisymmetric</a:t>
            </a:r>
            <a:r>
              <a:rPr lang="en-US" sz="1600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 </a:t>
            </a:r>
            <a:r>
              <a:rPr lang="en-US" sz="1600" err="1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Endwalls</a:t>
            </a:r>
            <a:r>
              <a:rPr lang="en-US" sz="1600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— Part I: </a:t>
            </a:r>
            <a:r>
              <a:rPr lang="en-US" sz="1600" err="1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Endwall</a:t>
            </a:r>
            <a:r>
              <a:rPr lang="en-US" sz="1600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 Design and Performance." ASME. </a:t>
            </a:r>
            <a:r>
              <a:rPr lang="en-US" sz="1600" i="1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J. </a:t>
            </a:r>
            <a:r>
              <a:rPr lang="en-US" sz="1600" i="1" err="1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Turbomach</a:t>
            </a:r>
            <a:r>
              <a:rPr lang="en-US" sz="1600">
                <a:solidFill>
                  <a:srgbClr val="000000"/>
                </a:solidFill>
                <a:latin typeface="Segoe UI"/>
                <a:ea typeface="Roboto"/>
                <a:cs typeface="Segoe UI"/>
              </a:rPr>
              <a:t>. April 2010; 132(2): 021007. </a:t>
            </a:r>
            <a:r>
              <a:rPr lang="en-US" sz="1600">
                <a:latin typeface="Segoe UI"/>
                <a:ea typeface="Roboto"/>
                <a:cs typeface="Segoe UI"/>
                <a:hlinkClick r:id="rId8"/>
              </a:rPr>
              <a:t>Available: Online</a:t>
            </a:r>
            <a:endParaRPr lang="en-US">
              <a:ea typeface="Roboto"/>
            </a:endParaRPr>
          </a:p>
          <a:p>
            <a:pPr marL="0" indent="0">
              <a:buNone/>
            </a:pPr>
            <a:endParaRPr lang="en-US" sz="1600">
              <a:solidFill>
                <a:srgbClr val="000000"/>
              </a:solidFill>
              <a:latin typeface="Roboto"/>
              <a:cs typeface="Roboto"/>
            </a:endParaRPr>
          </a:p>
          <a:p>
            <a:pPr marL="0" indent="0">
              <a:buNone/>
            </a:pPr>
            <a:endParaRPr lang="en-US" sz="1600">
              <a:solidFill>
                <a:srgbClr val="000000"/>
              </a:solidFill>
              <a:latin typeface="Segoe UI"/>
              <a:cs typeface="Segoe U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References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898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" y="-561"/>
            <a:ext cx="11430000" cy="1014761"/>
          </a:xfrm>
        </p:spPr>
        <p:txBody>
          <a:bodyPr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Methodology for Solving the Problem 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9B9F555-D0AA-ABC8-FE3E-B93CD0B884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8419790"/>
              </p:ext>
            </p:extLst>
          </p:nvPr>
        </p:nvGraphicFramePr>
        <p:xfrm>
          <a:off x="1350716" y="1382722"/>
          <a:ext cx="10040983" cy="4650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7E0A16-07E0-7024-5674-B3CF5DAE9368}"/>
              </a:ext>
            </a:extLst>
          </p:cNvPr>
          <p:cNvSpPr txBox="1"/>
          <p:nvPr/>
        </p:nvSpPr>
        <p:spPr>
          <a:xfrm>
            <a:off x="-5519" y="2876913"/>
            <a:ext cx="1783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Problem Definition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13403-ADD8-AA8D-BDCE-2C9657C694D5}"/>
              </a:ext>
            </a:extLst>
          </p:cNvPr>
          <p:cNvSpPr txBox="1"/>
          <p:nvPr/>
        </p:nvSpPr>
        <p:spPr>
          <a:xfrm>
            <a:off x="1211665" y="3354991"/>
            <a:ext cx="1783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Concept Space Definition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A1D5C-9F51-905B-7891-A1C43E58C33F}"/>
              </a:ext>
            </a:extLst>
          </p:cNvPr>
          <p:cNvSpPr txBox="1"/>
          <p:nvPr/>
        </p:nvSpPr>
        <p:spPr>
          <a:xfrm>
            <a:off x="2480117" y="2978677"/>
            <a:ext cx="1960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Modeling and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030C4-D431-1A54-7609-D19AFB62F626}"/>
              </a:ext>
            </a:extLst>
          </p:cNvPr>
          <p:cNvSpPr txBox="1"/>
          <p:nvPr/>
        </p:nvSpPr>
        <p:spPr>
          <a:xfrm>
            <a:off x="3865851" y="3414005"/>
            <a:ext cx="1559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Explore Design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DAAE02-CF3A-15B9-0429-1726BFB083AF}"/>
              </a:ext>
            </a:extLst>
          </p:cNvPr>
          <p:cNvSpPr txBox="1"/>
          <p:nvPr/>
        </p:nvSpPr>
        <p:spPr>
          <a:xfrm>
            <a:off x="4767837" y="3046712"/>
            <a:ext cx="1962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Feasibility</a:t>
            </a:r>
          </a:p>
          <a:p>
            <a:pPr algn="ctr"/>
            <a:r>
              <a:rPr lang="en-US" sz="2000"/>
              <a:t>Viability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5D979F-D814-0305-1021-1D89D6D19C6A}"/>
              </a:ext>
            </a:extLst>
          </p:cNvPr>
          <p:cNvSpPr txBox="1"/>
          <p:nvPr/>
        </p:nvSpPr>
        <p:spPr>
          <a:xfrm>
            <a:off x="5544882" y="3567893"/>
            <a:ext cx="2494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Identify Technologies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551ECA-9DEE-C310-4B99-9BFA42C9936B}"/>
              </a:ext>
            </a:extLst>
          </p:cNvPr>
          <p:cNvSpPr txBox="1"/>
          <p:nvPr/>
        </p:nvSpPr>
        <p:spPr>
          <a:xfrm>
            <a:off x="6950695" y="2984361"/>
            <a:ext cx="2445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Evaluate Technologies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A9D8D1-6E8B-0630-E8A7-9C3F8858A993}"/>
              </a:ext>
            </a:extLst>
          </p:cNvPr>
          <p:cNvSpPr txBox="1"/>
          <p:nvPr/>
        </p:nvSpPr>
        <p:spPr>
          <a:xfrm>
            <a:off x="8718175" y="3492716"/>
            <a:ext cx="1979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Select Technologies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B30AA3EA-1C4C-758B-6E96-5CC5F808842D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>
            <a:off x="5760370" y="2993820"/>
            <a:ext cx="4937760" cy="914400"/>
          </a:xfrm>
          <a:prstGeom prst="curvedConnector4">
            <a:avLst>
              <a:gd name="adj1" fmla="val -25405"/>
              <a:gd name="adj2" fmla="val 302194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8282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5688169" cy="422565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600">
                <a:latin typeface="Roboto"/>
                <a:ea typeface="Roboto"/>
                <a:cs typeface="Roboto"/>
              </a:rPr>
              <a:t>A second design of experiments was created with the technology infused baseline</a:t>
            </a:r>
          </a:p>
          <a:p>
            <a:endParaRPr lang="en-US" sz="2600">
              <a:latin typeface="Roboto"/>
              <a:ea typeface="Roboto"/>
              <a:cs typeface="Roboto"/>
            </a:endParaRPr>
          </a:p>
          <a:p>
            <a:r>
              <a:rPr lang="en-US" sz="2600">
                <a:latin typeface="Roboto"/>
                <a:ea typeface="Roboto"/>
                <a:cs typeface="Roboto"/>
              </a:rPr>
              <a:t>The input variables are 31 variables that can be impacted by the infused technologies</a:t>
            </a:r>
          </a:p>
          <a:p>
            <a:pPr marL="457200" lvl="1" indent="0">
              <a:buNone/>
            </a:pPr>
            <a:endParaRPr lang="en-US" sz="1900">
              <a:latin typeface="Roboto"/>
              <a:ea typeface="Roboto"/>
              <a:cs typeface="Roboto"/>
            </a:endParaRPr>
          </a:p>
          <a:p>
            <a:r>
              <a:rPr lang="en-US" sz="2600">
                <a:latin typeface="Roboto"/>
                <a:ea typeface="Roboto"/>
                <a:cs typeface="Roboto"/>
              </a:rPr>
              <a:t>The DoE was still created out of 5000 cases</a:t>
            </a:r>
          </a:p>
          <a:p>
            <a:pPr lvl="1"/>
            <a:r>
              <a:rPr lang="en-US" sz="2200">
                <a:latin typeface="Roboto"/>
                <a:ea typeface="Roboto"/>
                <a:cs typeface="Roboto"/>
              </a:rPr>
              <a:t>1000 Edge Cases</a:t>
            </a:r>
          </a:p>
          <a:p>
            <a:pPr lvl="1"/>
            <a:r>
              <a:rPr lang="en-US" sz="2200">
                <a:latin typeface="Roboto"/>
                <a:ea typeface="Roboto"/>
                <a:cs typeface="Roboto"/>
              </a:rPr>
              <a:t>3999 Interior Cases</a:t>
            </a:r>
            <a:endParaRPr lang="en-US" sz="2200"/>
          </a:p>
          <a:p>
            <a:pPr lvl="1"/>
            <a:r>
              <a:rPr lang="en-US" sz="2200">
                <a:latin typeface="Roboto"/>
                <a:ea typeface="Roboto"/>
                <a:cs typeface="Roboto"/>
              </a:rPr>
              <a:t>1 Baseline Case</a:t>
            </a:r>
            <a:endParaRPr lang="en-US" sz="2200"/>
          </a:p>
          <a:p>
            <a:pPr lvl="1"/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607" y="3801"/>
            <a:ext cx="11430000" cy="1014761"/>
          </a:xfrm>
        </p:spPr>
        <p:txBody>
          <a:bodyPr/>
          <a:lstStyle/>
          <a:p>
            <a:r>
              <a:rPr lang="en-US"/>
              <a:t>Design of Experiments (DoE)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64B474-F017-B44C-1B0B-58029C27F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97645"/>
              </p:ext>
            </p:extLst>
          </p:nvPr>
        </p:nvGraphicFramePr>
        <p:xfrm>
          <a:off x="6952180" y="102741"/>
          <a:ext cx="5184618" cy="5889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309">
                  <a:extLst>
                    <a:ext uri="{9D8B030D-6E8A-4147-A177-3AD203B41FA5}">
                      <a16:colId xmlns:a16="http://schemas.microsoft.com/office/drawing/2014/main" val="1215171651"/>
                    </a:ext>
                  </a:extLst>
                </a:gridCol>
                <a:gridCol w="2592309">
                  <a:extLst>
                    <a:ext uri="{9D8B030D-6E8A-4147-A177-3AD203B41FA5}">
                      <a16:colId xmlns:a16="http://schemas.microsoft.com/office/drawing/2014/main" val="3584670270"/>
                    </a:ext>
                  </a:extLst>
                </a:gridCol>
              </a:tblGrid>
              <a:tr h="42315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Roboto"/>
                        </a:rPr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Roboto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332307"/>
                  </a:ext>
                </a:extLst>
              </a:tr>
              <a:tr h="8293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latin typeface="Roboto"/>
                        </a:rPr>
                        <a:t>sAccess_Wt</a:t>
                      </a:r>
                      <a:endParaRPr lang="en-US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Roboto"/>
                        </a:rPr>
                        <a:t>Engine accessories weight fraction of bare engine weight</a:t>
                      </a:r>
                      <a:endParaRPr lang="en-US" sz="1600">
                        <a:latin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963506"/>
                  </a:ext>
                </a:extLst>
              </a:tr>
              <a:tr h="3639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latin typeface="Roboto"/>
                        </a:rPr>
                        <a:t>Core_Nozz_s_Wt</a:t>
                      </a:r>
                      <a:r>
                        <a:rPr lang="en-US" sz="1800" b="0" i="0" u="none" strike="noStrike" noProof="0">
                          <a:latin typeface="Roboto"/>
                        </a:rPr>
                        <a:t> </a:t>
                      </a:r>
                      <a:endParaRPr lang="en-US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Roboto"/>
                        </a:rPr>
                        <a:t>Core nozzle weight scalar</a:t>
                      </a:r>
                      <a:endParaRPr lang="en-US" sz="1600">
                        <a:latin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286397"/>
                  </a:ext>
                </a:extLst>
              </a:tr>
              <a:tr h="5839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latin typeface="Roboto"/>
                        </a:rPr>
                        <a:t>d_Burn_dP</a:t>
                      </a:r>
                      <a:endParaRPr lang="en-US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Roboto"/>
                        </a:rPr>
                        <a:t>Burner pressure drop intercept </a:t>
                      </a:r>
                      <a:endParaRPr lang="en-US" sz="1600">
                        <a:latin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700769"/>
                  </a:ext>
                </a:extLst>
              </a:tr>
              <a:tr h="567024">
                <a:tc>
                  <a:txBody>
                    <a:bodyPr/>
                    <a:lstStyle/>
                    <a:p>
                      <a:r>
                        <a:rPr lang="en-US">
                          <a:latin typeface="Roboto"/>
                        </a:rPr>
                        <a:t>FCDO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Roboto"/>
                        </a:rPr>
                        <a:t>Lift independent drag factor</a:t>
                      </a:r>
                      <a:endParaRPr lang="en-US" sz="1600">
                        <a:latin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948707"/>
                  </a:ext>
                </a:extLst>
              </a:tr>
              <a:tr h="829379">
                <a:tc>
                  <a:txBody>
                    <a:bodyPr/>
                    <a:lstStyle/>
                    <a:p>
                      <a:r>
                        <a:rPr lang="en-US">
                          <a:latin typeface="Roboto"/>
                        </a:rPr>
                        <a:t>FCDSUB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Roboto"/>
                        </a:rPr>
                        <a:t>Factor to increase or decrease all subsonic drag coefficients</a:t>
                      </a:r>
                      <a:endParaRPr lang="en-US" sz="1600">
                        <a:latin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860137"/>
                  </a:ext>
                </a:extLst>
              </a:tr>
              <a:tr h="3639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Roboto"/>
                        </a:rPr>
                        <a:t>FRWI </a:t>
                      </a:r>
                      <a:endParaRPr lang="en-US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Roboto"/>
                        </a:rPr>
                        <a:t>Total wing weight factor </a:t>
                      </a:r>
                      <a:endParaRPr lang="en-US" sz="1600">
                        <a:latin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479874"/>
                  </a:ext>
                </a:extLst>
              </a:tr>
              <a:tr h="13286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latin typeface="Roboto"/>
                        </a:rPr>
                        <a:t>HPC_AFC_LossRatio</a:t>
                      </a:r>
                      <a:endParaRPr lang="en-US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Roboto"/>
                        </a:rPr>
                        <a:t>ratio of baseline loss coefficient over loss coefficient with </a:t>
                      </a:r>
                      <a:r>
                        <a:rPr lang="en-US" sz="1600" b="0" i="0" u="none" strike="noStrike" noProof="0" err="1">
                          <a:latin typeface="Roboto"/>
                        </a:rPr>
                        <a:t>endwall</a:t>
                      </a:r>
                      <a:r>
                        <a:rPr lang="en-US" sz="1600" b="0" i="0" u="none" strike="noStrike" noProof="0">
                          <a:latin typeface="Roboto"/>
                        </a:rPr>
                        <a:t> and boundary layer active flow control</a:t>
                      </a:r>
                      <a:endParaRPr lang="en-US" sz="1600">
                        <a:latin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47510"/>
                  </a:ext>
                </a:extLst>
              </a:tr>
              <a:tr h="5839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Roboto"/>
                        </a:rPr>
                        <a:t>HPX </a:t>
                      </a:r>
                      <a:endParaRPr lang="en-US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Roboto"/>
                        </a:rPr>
                        <a:t>engine horse power extraction (constant)</a:t>
                      </a:r>
                      <a:endParaRPr lang="en-US" sz="1600">
                        <a:latin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06392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8D0BA2-FF3D-DBA2-D71F-A999931E45B0}"/>
              </a:ext>
            </a:extLst>
          </p:cNvPr>
          <p:cNvSpPr txBox="1"/>
          <p:nvPr/>
        </p:nvSpPr>
        <p:spPr>
          <a:xfrm>
            <a:off x="8800563" y="6662134"/>
            <a:ext cx="324386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Roboto"/>
                <a:ea typeface="Roboto"/>
                <a:cs typeface="Arial"/>
              </a:rPr>
              <a:t>Some examples of input variables in this DOE</a:t>
            </a:r>
          </a:p>
        </p:txBody>
      </p:sp>
    </p:spTree>
    <p:extLst>
      <p:ext uri="{BB962C8B-B14F-4D97-AF65-F5344CB8AC3E}">
        <p14:creationId xmlns:p14="http://schemas.microsoft.com/office/powerpoint/2010/main" val="16853240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902BA-7E72-07FF-8349-55FB219B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2B699-2E12-1514-B14A-6567EC3332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C0414-2E19-842F-F707-BB4B73F3E2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95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B37A-8F2E-8599-432E-52DF8D0A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B31A4-945F-52DE-CC79-F3FA4424F6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6DB795-ED10-8A0A-A9D2-71FC021646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7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81" y="3801"/>
            <a:ext cx="11430000" cy="1014761"/>
          </a:xfrm>
        </p:spPr>
        <p:txBody>
          <a:bodyPr/>
          <a:lstStyle/>
          <a:p>
            <a:r>
              <a:rPr lang="en-US"/>
              <a:t>Emission Reduction</a:t>
            </a:r>
          </a:p>
        </p:txBody>
      </p:sp>
      <p:pic>
        <p:nvPicPr>
          <p:cNvPr id="6" name="Picture 5" descr="A graph showing the growth of an aircraft&#10;&#10;Description automatically generated">
            <a:extLst>
              <a:ext uri="{FF2B5EF4-FFF2-40B4-BE49-F238E27FC236}">
                <a16:creationId xmlns:a16="http://schemas.microsoft.com/office/drawing/2014/main" id="{CCE174F0-E26B-015D-6C0D-60F79E686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00" r="26403" b="21488"/>
          <a:stretch/>
        </p:blipFill>
        <p:spPr>
          <a:xfrm>
            <a:off x="6555815" y="611072"/>
            <a:ext cx="4859933" cy="36633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31FA1B-E066-6B7D-77E9-BE22DC8D455F}"/>
                  </a:ext>
                </a:extLst>
              </p:cNvPr>
              <p:cNvSpPr txBox="1"/>
              <p:nvPr/>
            </p:nvSpPr>
            <p:spPr>
              <a:xfrm>
                <a:off x="6524090" y="4207490"/>
                <a:ext cx="57149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latin typeface="Roboto" panose="02000000000000000000"/>
                  </a:rPr>
                  <a:t> Emissions from International Aviation, including Alternative Fuels Net Lift-Cycle Emissions Reductions.</a:t>
                </a:r>
              </a:p>
              <a:p>
                <a:endParaRPr lang="en-US" i="1">
                  <a:latin typeface="Roboto" panose="02000000000000000000"/>
                </a:endParaRPr>
              </a:p>
              <a:p>
                <a:r>
                  <a:rPr lang="en-US" i="1">
                    <a:latin typeface="Roboto" panose="02000000000000000000"/>
                  </a:rPr>
                  <a:t>Image Credit: </a:t>
                </a:r>
                <a:r>
                  <a:rPr lang="en-US">
                    <a:latin typeface="Roboto" panose="02000000000000000000"/>
                  </a:rPr>
                  <a:t>ICAO LTAG</a:t>
                </a:r>
                <a:endParaRPr lang="en-US" i="1">
                  <a:latin typeface="Roboto" panose="0200000000000000000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31FA1B-E066-6B7D-77E9-BE22DC8D4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090" y="4207490"/>
                <a:ext cx="5714999" cy="1200329"/>
              </a:xfrm>
              <a:prstGeom prst="rect">
                <a:avLst/>
              </a:prstGeom>
              <a:blipFill>
                <a:blip r:embed="rId4"/>
                <a:stretch>
                  <a:fillRect l="-853" t="-2030" r="-213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F0948F-B6F0-C874-D2AA-94ED7453BADE}"/>
              </a:ext>
            </a:extLst>
          </p:cNvPr>
          <p:cNvSpPr txBox="1"/>
          <p:nvPr/>
        </p:nvSpPr>
        <p:spPr>
          <a:xfrm>
            <a:off x="1816690" y="4521033"/>
            <a:ext cx="464257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Need to explore the full spectrum of design injects for future aircraft production to meet the emission requirements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6F732-CD9D-E062-8560-0B5CCD90A79F}"/>
              </a:ext>
            </a:extLst>
          </p:cNvPr>
          <p:cNvSpPr txBox="1"/>
          <p:nvPr/>
        </p:nvSpPr>
        <p:spPr>
          <a:xfrm>
            <a:off x="1816689" y="1250425"/>
            <a:ext cx="464257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Industry is Demanding aircraft to meet stringent carbon emission constraints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41EC9-8FAA-3A06-CFD7-E31F0D735767}"/>
                  </a:ext>
                </a:extLst>
              </p:cNvPr>
              <p:cNvSpPr txBox="1"/>
              <p:nvPr/>
            </p:nvSpPr>
            <p:spPr>
              <a:xfrm>
                <a:off x="1816690" y="2746029"/>
                <a:ext cx="4642573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>
                    <a:latin typeface="Roboto"/>
                    <a:ea typeface="Roboto"/>
                    <a:cs typeface="Roboto"/>
                  </a:rPr>
                  <a:t>CAEP Freeze denotes all future aircraft entering production </a:t>
                </a:r>
                <a:r>
                  <a:rPr lang="en-US" b="1" i="1">
                    <a:latin typeface="Roboto"/>
                    <a:ea typeface="Roboto"/>
                    <a:cs typeface="Roboto"/>
                  </a:rPr>
                  <a:t>must</a:t>
                </a:r>
                <a:r>
                  <a:rPr lang="en-US">
                    <a:latin typeface="Roboto"/>
                    <a:ea typeface="Roboto"/>
                    <a:cs typeface="Roboto"/>
                  </a:rPr>
                  <a:t> meet specific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latin typeface="Roboto"/>
                    <a:ea typeface="Roboto"/>
                    <a:cs typeface="Roboto"/>
                  </a:rPr>
                  <a:t> Emission Threshold 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41EC9-8FAA-3A06-CFD7-E31F0D735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90" y="2746029"/>
                <a:ext cx="4642573" cy="923330"/>
              </a:xfrm>
              <a:prstGeom prst="rect">
                <a:avLst/>
              </a:prstGeom>
              <a:blipFill>
                <a:blip r:embed="rId5"/>
                <a:stretch>
                  <a:fillRect l="-393" t="-1948" b="-9091"/>
                </a:stretch>
              </a:blipFill>
              <a:ln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A0A67B5-9773-60CB-AD6E-C14E52CE32A8}"/>
              </a:ext>
            </a:extLst>
          </p:cNvPr>
          <p:cNvSpPr txBox="1"/>
          <p:nvPr/>
        </p:nvSpPr>
        <p:spPr>
          <a:xfrm>
            <a:off x="4231115" y="5711120"/>
            <a:ext cx="4642573" cy="923330"/>
          </a:xfrm>
          <a:prstGeom prst="rect">
            <a:avLst/>
          </a:prstGeom>
          <a:solidFill>
            <a:srgbClr val="BCAB77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ea typeface="Roboto"/>
                <a:cs typeface="Arial"/>
              </a:rPr>
              <a:t>Increased Demand for Planes means Increased Demand for Environmentally Friendly Planes</a:t>
            </a:r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64E5A4-2413-5A97-1F0E-88E037FFB2DB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84C9E7-3CA8-0A5E-9E2F-B792934DE848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4701BC-1F0A-509A-622B-8C021776C680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4F9DB0-F05B-3952-070C-9F5FCF6D9774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1CE640-86C8-940E-8592-FADE29F8F19D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5214ED9-3128-728D-B11B-B8B8FC9D7FD3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41317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Main text – Navy Roboto 24px.</a:t>
            </a:r>
          </a:p>
          <a:p>
            <a:pPr lvl="1"/>
            <a:r>
              <a:rPr lang="en-US" sz="1800"/>
              <a:t>Example of a sub point. 18px Roboto</a:t>
            </a:r>
          </a:p>
          <a:p>
            <a:pPr lvl="1"/>
            <a:endParaRPr lang="en-US"/>
          </a:p>
          <a:p>
            <a:pPr lvl="1"/>
            <a:r>
              <a:rPr lang="en-US"/>
              <a:t>Subpoint example</a:t>
            </a:r>
          </a:p>
          <a:p>
            <a:pPr lvl="2"/>
            <a:r>
              <a:rPr lang="en-US"/>
              <a:t>Sub-sub point example the first</a:t>
            </a:r>
          </a:p>
          <a:p>
            <a:pPr lvl="2"/>
            <a:r>
              <a:rPr lang="en-US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Variable Ranges</a:t>
            </a:r>
          </a:p>
        </p:txBody>
      </p:sp>
    </p:spTree>
    <p:extLst>
      <p:ext uri="{BB962C8B-B14F-4D97-AF65-F5344CB8AC3E}">
        <p14:creationId xmlns:p14="http://schemas.microsoft.com/office/powerpoint/2010/main" val="36111911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Main text – Navy Roboto 24px.</a:t>
            </a:r>
          </a:p>
          <a:p>
            <a:pPr lvl="1"/>
            <a:r>
              <a:rPr lang="en-US" sz="1800"/>
              <a:t>Example of a sub point. 18px Roboto</a:t>
            </a:r>
          </a:p>
          <a:p>
            <a:pPr lvl="1"/>
            <a:endParaRPr lang="en-US"/>
          </a:p>
          <a:p>
            <a:pPr lvl="1"/>
            <a:r>
              <a:rPr lang="en-US"/>
              <a:t>Subpoint example</a:t>
            </a:r>
          </a:p>
          <a:p>
            <a:pPr lvl="2"/>
            <a:r>
              <a:rPr lang="en-US"/>
              <a:t>Sub-sub point example the first</a:t>
            </a:r>
          </a:p>
          <a:p>
            <a:pPr lvl="2"/>
            <a:r>
              <a:rPr lang="en-US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Design Space</a:t>
            </a:r>
          </a:p>
        </p:txBody>
      </p:sp>
    </p:spTree>
    <p:extLst>
      <p:ext uri="{BB962C8B-B14F-4D97-AF65-F5344CB8AC3E}">
        <p14:creationId xmlns:p14="http://schemas.microsoft.com/office/powerpoint/2010/main" val="35951948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Main text – Navy Roboto 24px.</a:t>
            </a:r>
          </a:p>
          <a:p>
            <a:pPr lvl="1"/>
            <a:r>
              <a:rPr lang="en-US" sz="1800"/>
              <a:t>Example of a sub point. 18px Roboto</a:t>
            </a:r>
          </a:p>
          <a:p>
            <a:pPr lvl="1"/>
            <a:endParaRPr lang="en-US"/>
          </a:p>
          <a:p>
            <a:pPr lvl="1"/>
            <a:r>
              <a:rPr lang="en-US"/>
              <a:t>Subpoint example</a:t>
            </a:r>
          </a:p>
          <a:p>
            <a:pPr lvl="2"/>
            <a:r>
              <a:rPr lang="en-US"/>
              <a:t>Sub-sub point example the first</a:t>
            </a:r>
          </a:p>
          <a:p>
            <a:pPr lvl="2"/>
            <a:r>
              <a:rPr lang="en-US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Economics Design Space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213E1D5-F285-EC69-B710-51EBC6A2BD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9452546"/>
              </p:ext>
            </p:extLst>
          </p:nvPr>
        </p:nvGraphicFramePr>
        <p:xfrm>
          <a:off x="4932948" y="1494777"/>
          <a:ext cx="6769768" cy="3946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157489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Main text – Navy Roboto 24px.</a:t>
            </a:r>
          </a:p>
          <a:p>
            <a:pPr lvl="1"/>
            <a:r>
              <a:rPr lang="en-US" sz="1800"/>
              <a:t>Example of a sub point. 18px Roboto</a:t>
            </a:r>
          </a:p>
          <a:p>
            <a:pPr lvl="1"/>
            <a:endParaRPr lang="en-US"/>
          </a:p>
          <a:p>
            <a:pPr lvl="1"/>
            <a:r>
              <a:rPr lang="en-US"/>
              <a:t>Subpoint example</a:t>
            </a:r>
          </a:p>
          <a:p>
            <a:pPr lvl="2"/>
            <a:r>
              <a:rPr lang="en-US"/>
              <a:t>Sub-sub point example the first</a:t>
            </a:r>
          </a:p>
          <a:p>
            <a:pPr lvl="2"/>
            <a:r>
              <a:rPr lang="en-US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Optimized Baseline</a:t>
            </a:r>
          </a:p>
        </p:txBody>
      </p:sp>
    </p:spTree>
    <p:extLst>
      <p:ext uri="{BB962C8B-B14F-4D97-AF65-F5344CB8AC3E}">
        <p14:creationId xmlns:p14="http://schemas.microsoft.com/office/powerpoint/2010/main" val="9567467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AE2A-DD7A-BFF6-3C5E-21214D244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Step-9 CDF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9056FD-87D4-FC3E-2057-DFC7E1397C91}"/>
              </a:ext>
            </a:extLst>
          </p:cNvPr>
          <p:cNvGrpSpPr/>
          <p:nvPr/>
        </p:nvGrpSpPr>
        <p:grpSpPr>
          <a:xfrm>
            <a:off x="3173816" y="266439"/>
            <a:ext cx="3724795" cy="3010320"/>
            <a:chOff x="381000" y="1103224"/>
            <a:chExt cx="3724795" cy="30103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992F82-7728-F93E-B9A1-352246CCD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1103224"/>
              <a:ext cx="3724795" cy="30103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742F67-EB0D-6B45-63A0-96991D41EE36}"/>
                </a:ext>
              </a:extLst>
            </p:cNvPr>
            <p:cNvSpPr txBox="1"/>
            <p:nvPr/>
          </p:nvSpPr>
          <p:spPr>
            <a:xfrm rot="16200000">
              <a:off x="965842" y="2226110"/>
              <a:ext cx="128766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zh-CN" sz="1200" b="1">
                  <a:solidFill>
                    <a:srgbClr val="00B050"/>
                  </a:solidFill>
                  <a:ea typeface="黑体"/>
                </a:rPr>
                <a:t>Feasibl</a:t>
              </a:r>
              <a:r>
                <a:rPr lang="en-US" altLang="zh-CN" sz="1200" b="1">
                  <a:solidFill>
                    <a:srgbClr val="00B050"/>
                  </a:solidFill>
                  <a:latin typeface="Arial"/>
                  <a:ea typeface="黑体"/>
                  <a:cs typeface="Arial"/>
                </a:rPr>
                <a:t>e Spac</a:t>
              </a:r>
              <a:r>
                <a:rPr lang="en-US" altLang="zh-CN" sz="1200" b="1">
                  <a:solidFill>
                    <a:srgbClr val="00B050"/>
                  </a:solidFill>
                  <a:ea typeface="黑体"/>
                </a:rPr>
                <a:t>e</a:t>
              </a:r>
              <a:endParaRPr lang="en-US" sz="1200" b="1">
                <a:solidFill>
                  <a:srgbClr val="00B050"/>
                </a:solidFill>
                <a:ea typeface="黑体"/>
                <a:cs typeface="Arial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C7FA65-1B20-1E93-8F34-1BBCC18D08CD}"/>
              </a:ext>
            </a:extLst>
          </p:cNvPr>
          <p:cNvGrpSpPr/>
          <p:nvPr/>
        </p:nvGrpSpPr>
        <p:grpSpPr>
          <a:xfrm>
            <a:off x="7155787" y="271202"/>
            <a:ext cx="3724795" cy="3000794"/>
            <a:chOff x="4361412" y="1103224"/>
            <a:chExt cx="3724795" cy="300079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16A0861-61E7-E136-5403-3CF91134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1412" y="1103224"/>
              <a:ext cx="3724795" cy="300079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C29B4E-07F3-847A-F83F-0A00B424FE91}"/>
                </a:ext>
              </a:extLst>
            </p:cNvPr>
            <p:cNvSpPr txBox="1"/>
            <p:nvPr/>
          </p:nvSpPr>
          <p:spPr>
            <a:xfrm rot="16200000">
              <a:off x="5313671" y="2465122"/>
              <a:ext cx="128766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zh-CN" sz="1200" b="1">
                  <a:solidFill>
                    <a:srgbClr val="00B050"/>
                  </a:solidFill>
                  <a:ea typeface="黑体"/>
                </a:rPr>
                <a:t>Feasibl</a:t>
              </a:r>
              <a:r>
                <a:rPr lang="en-US" altLang="zh-CN" sz="1200" b="1">
                  <a:solidFill>
                    <a:srgbClr val="00B050"/>
                  </a:solidFill>
                  <a:latin typeface="Arial"/>
                  <a:ea typeface="黑体"/>
                  <a:cs typeface="Arial"/>
                </a:rPr>
                <a:t>e Spac</a:t>
              </a:r>
              <a:r>
                <a:rPr lang="en-US" altLang="zh-CN" sz="1200" b="1">
                  <a:solidFill>
                    <a:srgbClr val="00B050"/>
                  </a:solidFill>
                  <a:ea typeface="黑体"/>
                </a:rPr>
                <a:t>e</a:t>
              </a:r>
              <a:endParaRPr lang="en-US" sz="1200" b="1">
                <a:solidFill>
                  <a:srgbClr val="00B050"/>
                </a:solidFill>
                <a:ea typeface="黑体"/>
                <a:cs typeface="Arial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2E73DC-95F1-162E-DFA4-B582DCD5A6DF}"/>
              </a:ext>
            </a:extLst>
          </p:cNvPr>
          <p:cNvGrpSpPr/>
          <p:nvPr/>
        </p:nvGrpSpPr>
        <p:grpSpPr>
          <a:xfrm>
            <a:off x="7155786" y="3567848"/>
            <a:ext cx="3724795" cy="2991267"/>
            <a:chOff x="8341822" y="1122277"/>
            <a:chExt cx="3724795" cy="299126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BCE8318-9C35-4174-E4FD-7C24A7D3E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1822" y="1122277"/>
              <a:ext cx="3724795" cy="29912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D03925-6898-6451-A7B8-DAC0A91DBE4D}"/>
                </a:ext>
              </a:extLst>
            </p:cNvPr>
            <p:cNvSpPr txBox="1"/>
            <p:nvPr/>
          </p:nvSpPr>
          <p:spPr>
            <a:xfrm rot="16200000">
              <a:off x="9421890" y="2465122"/>
              <a:ext cx="128766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zh-CN" sz="1200" b="1">
                  <a:solidFill>
                    <a:srgbClr val="00B050"/>
                  </a:solidFill>
                  <a:ea typeface="黑体"/>
                </a:rPr>
                <a:t>Feasibl</a:t>
              </a:r>
              <a:r>
                <a:rPr lang="en-US" altLang="zh-CN" sz="1200" b="1">
                  <a:solidFill>
                    <a:srgbClr val="00B050"/>
                  </a:solidFill>
                  <a:latin typeface="Arial"/>
                  <a:ea typeface="黑体"/>
                  <a:cs typeface="Arial"/>
                </a:rPr>
                <a:t>e Spac</a:t>
              </a:r>
              <a:r>
                <a:rPr lang="en-US" altLang="zh-CN" sz="1200" b="1">
                  <a:solidFill>
                    <a:srgbClr val="00B050"/>
                  </a:solidFill>
                  <a:ea typeface="黑体"/>
                </a:rPr>
                <a:t>e</a:t>
              </a:r>
              <a:endParaRPr lang="en-US" sz="1200" b="1">
                <a:solidFill>
                  <a:srgbClr val="00B050"/>
                </a:solidFill>
                <a:ea typeface="黑体"/>
                <a:cs typeface="Arial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74AC31-CF14-B544-A216-9FD49AD022C8}"/>
              </a:ext>
            </a:extLst>
          </p:cNvPr>
          <p:cNvGrpSpPr/>
          <p:nvPr/>
        </p:nvGrpSpPr>
        <p:grpSpPr>
          <a:xfrm>
            <a:off x="3159369" y="3429000"/>
            <a:ext cx="3724795" cy="3029373"/>
            <a:chOff x="5007325" y="3610549"/>
            <a:chExt cx="3724795" cy="302937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5407688-C88B-4DCC-96FF-D270DBE1B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7325" y="3610549"/>
              <a:ext cx="3724795" cy="302937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E0C174-A9D0-53C5-3411-7F5CA9492E86}"/>
                </a:ext>
              </a:extLst>
            </p:cNvPr>
            <p:cNvSpPr txBox="1"/>
            <p:nvPr/>
          </p:nvSpPr>
          <p:spPr>
            <a:xfrm rot="16200000">
              <a:off x="4818975" y="4781083"/>
              <a:ext cx="1631133" cy="27700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zh-CN" sz="1200" b="1">
                  <a:solidFill>
                    <a:srgbClr val="FF0000"/>
                  </a:solidFill>
                  <a:ea typeface="黑体"/>
                </a:rPr>
                <a:t>NO Feasibl</a:t>
              </a:r>
              <a:r>
                <a:rPr lang="en-US" altLang="zh-CN" sz="1200" b="1">
                  <a:solidFill>
                    <a:srgbClr val="FF0000"/>
                  </a:solidFill>
                  <a:latin typeface="Arial"/>
                  <a:ea typeface="黑体"/>
                  <a:cs typeface="Arial"/>
                </a:rPr>
                <a:t>e Spac</a:t>
              </a:r>
              <a:r>
                <a:rPr lang="en-US" altLang="zh-CN" sz="1200" b="1">
                  <a:solidFill>
                    <a:srgbClr val="FF0000"/>
                  </a:solidFill>
                  <a:ea typeface="黑体"/>
                </a:rPr>
                <a:t>e</a:t>
              </a:r>
              <a:endParaRPr lang="en-US" sz="1200" b="1">
                <a:solidFill>
                  <a:srgbClr val="FF0000"/>
                </a:solidFill>
                <a:ea typeface="黑体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08070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3F9160-09D8-50D2-7DDD-5795D84757E1}"/>
              </a:ext>
            </a:extLst>
          </p:cNvPr>
          <p:cNvGrpSpPr/>
          <p:nvPr/>
        </p:nvGrpSpPr>
        <p:grpSpPr>
          <a:xfrm>
            <a:off x="111369" y="0"/>
            <a:ext cx="3724795" cy="3157016"/>
            <a:chOff x="1466956" y="1781907"/>
            <a:chExt cx="3724795" cy="31570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65D655-DCED-9B4F-65D4-596244918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956" y="1919077"/>
              <a:ext cx="3724795" cy="301984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B278D6-67D2-A81F-453C-BD83121BABF8}"/>
                </a:ext>
              </a:extLst>
            </p:cNvPr>
            <p:cNvSpPr txBox="1"/>
            <p:nvPr/>
          </p:nvSpPr>
          <p:spPr>
            <a:xfrm rot="16200000">
              <a:off x="1021601" y="2822390"/>
              <a:ext cx="2357966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zh-CN" sz="1200" b="1">
                  <a:solidFill>
                    <a:srgbClr val="FF0000"/>
                  </a:solidFill>
                  <a:ea typeface="黑体"/>
                </a:rPr>
                <a:t>NO Feasibl</a:t>
              </a:r>
              <a:r>
                <a:rPr lang="en-US" altLang="zh-CN" sz="1200" b="1">
                  <a:solidFill>
                    <a:srgbClr val="FF0000"/>
                  </a:solidFill>
                  <a:latin typeface="Arial"/>
                  <a:ea typeface="黑体"/>
                  <a:cs typeface="Arial"/>
                </a:rPr>
                <a:t>e Spac</a:t>
              </a:r>
              <a:r>
                <a:rPr lang="en-US" altLang="zh-CN" sz="1200" b="1">
                  <a:solidFill>
                    <a:srgbClr val="FF0000"/>
                  </a:solidFill>
                  <a:ea typeface="黑体"/>
                </a:rPr>
                <a:t>e</a:t>
              </a:r>
              <a:endParaRPr lang="en-US" sz="1200" b="1">
                <a:solidFill>
                  <a:srgbClr val="FF0000"/>
                </a:solidFill>
                <a:ea typeface="黑体"/>
                <a:cs typeface="Arial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417136-EBC7-4ED1-0A83-E8A0A69613A4}"/>
              </a:ext>
            </a:extLst>
          </p:cNvPr>
          <p:cNvGrpSpPr/>
          <p:nvPr/>
        </p:nvGrpSpPr>
        <p:grpSpPr>
          <a:xfrm>
            <a:off x="4032707" y="137170"/>
            <a:ext cx="3724795" cy="3029373"/>
            <a:chOff x="4700923" y="1982898"/>
            <a:chExt cx="3724795" cy="3029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C288972-402D-6CB5-CDD2-2B51837CF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0923" y="1982898"/>
              <a:ext cx="3724795" cy="302937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83F92D-48B3-2B3F-4DFC-D05373D10F1F}"/>
                </a:ext>
              </a:extLst>
            </p:cNvPr>
            <p:cNvSpPr txBox="1"/>
            <p:nvPr/>
          </p:nvSpPr>
          <p:spPr>
            <a:xfrm rot="16200000">
              <a:off x="4724401" y="3215964"/>
              <a:ext cx="197280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zh-CN" sz="1200" b="1">
                  <a:solidFill>
                    <a:srgbClr val="00B050"/>
                  </a:solidFill>
                  <a:ea typeface="黑体"/>
                </a:rPr>
                <a:t>Limited Feasibl</a:t>
              </a:r>
              <a:r>
                <a:rPr lang="en-US" altLang="zh-CN" sz="1200" b="1">
                  <a:solidFill>
                    <a:srgbClr val="00B050"/>
                  </a:solidFill>
                  <a:latin typeface="Arial"/>
                  <a:ea typeface="黑体"/>
                  <a:cs typeface="Arial"/>
                </a:rPr>
                <a:t>e Spac</a:t>
              </a:r>
              <a:r>
                <a:rPr lang="en-US" altLang="zh-CN" sz="1200" b="1">
                  <a:solidFill>
                    <a:srgbClr val="00B050"/>
                  </a:solidFill>
                  <a:ea typeface="黑体"/>
                </a:rPr>
                <a:t>e</a:t>
              </a:r>
              <a:endParaRPr lang="en-US" sz="1200" b="1">
                <a:solidFill>
                  <a:srgbClr val="00B050"/>
                </a:solidFill>
                <a:ea typeface="黑体"/>
                <a:cs typeface="Arial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B41324-35D6-E60D-962E-EE89287CF01A}"/>
              </a:ext>
            </a:extLst>
          </p:cNvPr>
          <p:cNvGrpSpPr/>
          <p:nvPr/>
        </p:nvGrpSpPr>
        <p:grpSpPr>
          <a:xfrm>
            <a:off x="7954045" y="154755"/>
            <a:ext cx="3724795" cy="3038899"/>
            <a:chOff x="7954045" y="154755"/>
            <a:chExt cx="3724795" cy="303889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7D5249F-8D42-3EE5-9F00-CCB2BB3B0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4045" y="154755"/>
              <a:ext cx="3724795" cy="303889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FBD2F9-F720-58A9-9502-7DF732AA5DA8}"/>
                </a:ext>
              </a:extLst>
            </p:cNvPr>
            <p:cNvSpPr txBox="1"/>
            <p:nvPr/>
          </p:nvSpPr>
          <p:spPr>
            <a:xfrm rot="16200000">
              <a:off x="7836332" y="1370236"/>
              <a:ext cx="197280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zh-CN" sz="1200" b="1">
                  <a:solidFill>
                    <a:srgbClr val="00B050"/>
                  </a:solidFill>
                  <a:ea typeface="黑体"/>
                </a:rPr>
                <a:t>Limited Feasibl</a:t>
              </a:r>
              <a:r>
                <a:rPr lang="en-US" altLang="zh-CN" sz="1200" b="1">
                  <a:solidFill>
                    <a:srgbClr val="00B050"/>
                  </a:solidFill>
                  <a:latin typeface="Arial"/>
                  <a:ea typeface="黑体"/>
                  <a:cs typeface="Arial"/>
                </a:rPr>
                <a:t>e Spac</a:t>
              </a:r>
              <a:r>
                <a:rPr lang="en-US" altLang="zh-CN" sz="1200" b="1">
                  <a:solidFill>
                    <a:srgbClr val="00B050"/>
                  </a:solidFill>
                  <a:ea typeface="黑体"/>
                </a:rPr>
                <a:t>e</a:t>
              </a:r>
              <a:endParaRPr lang="en-US" sz="1200" b="1">
                <a:solidFill>
                  <a:srgbClr val="00B050"/>
                </a:solidFill>
                <a:ea typeface="黑体"/>
                <a:cs typeface="Arial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85C825-3448-B6B1-6849-59485D1950A6}"/>
              </a:ext>
            </a:extLst>
          </p:cNvPr>
          <p:cNvGrpSpPr/>
          <p:nvPr/>
        </p:nvGrpSpPr>
        <p:grpSpPr>
          <a:xfrm>
            <a:off x="111369" y="3429000"/>
            <a:ext cx="3724795" cy="3029373"/>
            <a:chOff x="111369" y="3429000"/>
            <a:chExt cx="3724795" cy="302937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DCC00CC-6770-67CC-AFFB-424ED1EF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369" y="3429000"/>
              <a:ext cx="3724795" cy="302937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F72A52-75D5-CEC2-457B-16EFA28FAA31}"/>
                </a:ext>
              </a:extLst>
            </p:cNvPr>
            <p:cNvSpPr txBox="1"/>
            <p:nvPr/>
          </p:nvSpPr>
          <p:spPr>
            <a:xfrm rot="16200000">
              <a:off x="789996" y="4805186"/>
              <a:ext cx="128766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zh-CN" sz="1200" b="1">
                  <a:solidFill>
                    <a:srgbClr val="00B050"/>
                  </a:solidFill>
                  <a:ea typeface="黑体"/>
                </a:rPr>
                <a:t>Feasibl</a:t>
              </a:r>
              <a:r>
                <a:rPr lang="en-US" altLang="zh-CN" sz="1200" b="1">
                  <a:solidFill>
                    <a:srgbClr val="00B050"/>
                  </a:solidFill>
                  <a:latin typeface="Arial"/>
                  <a:ea typeface="黑体"/>
                  <a:cs typeface="Arial"/>
                </a:rPr>
                <a:t>e Spac</a:t>
              </a:r>
              <a:r>
                <a:rPr lang="en-US" altLang="zh-CN" sz="1200" b="1">
                  <a:solidFill>
                    <a:srgbClr val="00B050"/>
                  </a:solidFill>
                  <a:ea typeface="黑体"/>
                </a:rPr>
                <a:t>e</a:t>
              </a:r>
              <a:endParaRPr lang="en-US" sz="1200" b="1">
                <a:solidFill>
                  <a:srgbClr val="00B050"/>
                </a:solidFill>
                <a:ea typeface="黑体"/>
                <a:cs typeface="Arial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25BA1D1-4829-00B3-1667-A3F4AB924495}"/>
              </a:ext>
            </a:extLst>
          </p:cNvPr>
          <p:cNvGrpSpPr/>
          <p:nvPr/>
        </p:nvGrpSpPr>
        <p:grpSpPr>
          <a:xfrm>
            <a:off x="4032706" y="3489969"/>
            <a:ext cx="3724795" cy="3010320"/>
            <a:chOff x="4032706" y="3489969"/>
            <a:chExt cx="3724795" cy="30103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29CAC44-6A25-7FAA-2F46-3B6C45828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2706" y="3489969"/>
              <a:ext cx="3724795" cy="301032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E79404-4693-8002-6CE4-CFD7D353CFBA}"/>
                </a:ext>
              </a:extLst>
            </p:cNvPr>
            <p:cNvSpPr txBox="1"/>
            <p:nvPr/>
          </p:nvSpPr>
          <p:spPr>
            <a:xfrm rot="16200000">
              <a:off x="4495254" y="4856629"/>
              <a:ext cx="197280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zh-CN" sz="1200" b="1">
                  <a:solidFill>
                    <a:srgbClr val="00B050"/>
                  </a:solidFill>
                  <a:ea typeface="黑体"/>
                </a:rPr>
                <a:t>Limited Feasibl</a:t>
              </a:r>
              <a:r>
                <a:rPr lang="en-US" altLang="zh-CN" sz="1200" b="1">
                  <a:solidFill>
                    <a:srgbClr val="00B050"/>
                  </a:solidFill>
                  <a:latin typeface="Arial"/>
                  <a:ea typeface="黑体"/>
                  <a:cs typeface="Arial"/>
                </a:rPr>
                <a:t>e Spac</a:t>
              </a:r>
              <a:r>
                <a:rPr lang="en-US" altLang="zh-CN" sz="1200" b="1">
                  <a:solidFill>
                    <a:srgbClr val="00B050"/>
                  </a:solidFill>
                  <a:ea typeface="黑体"/>
                </a:rPr>
                <a:t>e</a:t>
              </a:r>
              <a:endParaRPr lang="en-US" sz="1200" b="1">
                <a:solidFill>
                  <a:srgbClr val="00B050"/>
                </a:solidFill>
                <a:ea typeface="黑体"/>
                <a:cs typeface="Arial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3201E31-23A1-C4DB-A910-0B6BEAD4EEAE}"/>
              </a:ext>
            </a:extLst>
          </p:cNvPr>
          <p:cNvGrpSpPr/>
          <p:nvPr/>
        </p:nvGrpSpPr>
        <p:grpSpPr>
          <a:xfrm>
            <a:off x="7954045" y="3480443"/>
            <a:ext cx="3724795" cy="3019846"/>
            <a:chOff x="7954045" y="3480443"/>
            <a:chExt cx="3724795" cy="301984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DBC1CB5-A492-E6A8-2143-1C1834317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54045" y="3480443"/>
              <a:ext cx="3724795" cy="301984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BCA095-8819-422E-A14C-909A77728511}"/>
                </a:ext>
              </a:extLst>
            </p:cNvPr>
            <p:cNvSpPr txBox="1"/>
            <p:nvPr/>
          </p:nvSpPr>
          <p:spPr>
            <a:xfrm rot="16200000">
              <a:off x="9368412" y="4851867"/>
              <a:ext cx="128766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zh-CN" sz="1200" b="1">
                  <a:solidFill>
                    <a:srgbClr val="00B050"/>
                  </a:solidFill>
                  <a:ea typeface="黑体"/>
                </a:rPr>
                <a:t>Feasibl</a:t>
              </a:r>
              <a:r>
                <a:rPr lang="en-US" altLang="zh-CN" sz="1200" b="1">
                  <a:solidFill>
                    <a:srgbClr val="00B050"/>
                  </a:solidFill>
                  <a:latin typeface="Arial"/>
                  <a:ea typeface="黑体"/>
                  <a:cs typeface="Arial"/>
                </a:rPr>
                <a:t>e Spac</a:t>
              </a:r>
              <a:r>
                <a:rPr lang="en-US" altLang="zh-CN" sz="1200" b="1">
                  <a:solidFill>
                    <a:srgbClr val="00B050"/>
                  </a:solidFill>
                  <a:ea typeface="黑体"/>
                </a:rPr>
                <a:t>e</a:t>
              </a:r>
              <a:endParaRPr lang="en-US" sz="1200" b="1">
                <a:solidFill>
                  <a:srgbClr val="00B050"/>
                </a:solidFill>
                <a:ea typeface="黑体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07032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A35F-B966-D890-F03A-A896031E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Step-9 Monte Carlo Filtered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E1895-FEF0-FE7A-6F7D-102DBF118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138" y="1148403"/>
            <a:ext cx="5371724" cy="550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781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D7E0-971D-44B4-9908-86EA0C61E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for Goodness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1524-32B3-43EB-95C8-92CCAA7EB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31813" y="1866180"/>
            <a:ext cx="2776617" cy="42256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b="0" i="0">
                <a:effectLst/>
                <a:latin typeface="Arial" panose="020B0604020202020204" pitchFamily="34" charset="0"/>
              </a:rPr>
              <a:t>S</a:t>
            </a:r>
            <a:r>
              <a:rPr lang="en-US" b="0" i="0">
                <a:effectLst/>
                <a:latin typeface="Arial" panose="020B0604020202020204" pitchFamily="34" charset="0"/>
              </a:rPr>
              <a:t>ufficiently good</a:t>
            </a:r>
            <a:endParaRPr lang="en-US"/>
          </a:p>
          <a:p>
            <a:pPr lvl="1"/>
            <a:r>
              <a:rPr lang="en-US" altLang="zh-CN">
                <a:latin typeface="Arial"/>
                <a:ea typeface="Roboto"/>
                <a:cs typeface="Roboto"/>
              </a:rPr>
              <a:t>R square: l</a:t>
            </a:r>
            <a:r>
              <a:rPr lang="en-US" altLang="zh-CN" b="0" i="0">
                <a:effectLst/>
                <a:latin typeface="Arial"/>
                <a:ea typeface="Roboto"/>
                <a:cs typeface="Roboto"/>
              </a:rPr>
              <a:t>arger than 95%</a:t>
            </a:r>
            <a:endParaRPr lang="en-US" b="0" i="0">
              <a:effectLst/>
              <a:latin typeface="Arial"/>
              <a:ea typeface="Roboto"/>
              <a:cs typeface="Roboto"/>
            </a:endParaRP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Model Fit Error</a:t>
            </a:r>
            <a:r>
              <a:rPr lang="zh-CN" altLang="en-US">
                <a:latin typeface="Roboto"/>
                <a:cs typeface="Roboto"/>
              </a:rPr>
              <a:t>（</a:t>
            </a:r>
            <a:r>
              <a:rPr lang="en-US" altLang="zh-CN">
                <a:latin typeface="Roboto"/>
                <a:ea typeface="Roboto"/>
                <a:cs typeface="Roboto"/>
              </a:rPr>
              <a:t>MFE</a:t>
            </a:r>
            <a:r>
              <a:rPr lang="zh-CN" altLang="en-US">
                <a:latin typeface="Roboto"/>
                <a:cs typeface="Roboto"/>
              </a:rPr>
              <a:t>）</a:t>
            </a:r>
            <a:endParaRPr lang="en-US" b="0" i="0">
              <a:effectLst/>
              <a:latin typeface="Roboto"/>
              <a:ea typeface="Roboto"/>
              <a:cs typeface="Roboto"/>
            </a:endParaRP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Model Representation Error</a:t>
            </a:r>
            <a:r>
              <a:rPr lang="zh-CN" altLang="en-US">
                <a:latin typeface="Roboto"/>
                <a:cs typeface="Roboto"/>
              </a:rPr>
              <a:t>（</a:t>
            </a:r>
            <a:r>
              <a:rPr lang="en-US" altLang="zh-CN">
                <a:latin typeface="Roboto"/>
                <a:ea typeface="Roboto"/>
                <a:cs typeface="Roboto"/>
              </a:rPr>
              <a:t>MRE</a:t>
            </a:r>
            <a:r>
              <a:rPr lang="zh-CN" altLang="en-US">
                <a:latin typeface="Roboto"/>
                <a:cs typeface="Roboto"/>
              </a:rPr>
              <a:t>）</a:t>
            </a:r>
            <a:endParaRPr lang="en-US">
              <a:latin typeface="Roboto"/>
              <a:ea typeface="Roboto"/>
              <a:cs typeface="Roboto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7C0BBC-EF43-4838-9A55-1D8E79EF4C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763" b="2748"/>
          <a:stretch/>
        </p:blipFill>
        <p:spPr>
          <a:xfrm>
            <a:off x="4826285" y="1220698"/>
            <a:ext cx="7200900" cy="3810000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696851B-5536-7F14-DA33-0BECC0BDE464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0D720B-A063-955F-7C1B-ADC849A83A76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E544BB-ACCE-2471-39AE-973FC584A3F0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B77763-AF9A-B688-8D2D-3BFFABD74E00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DAC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1E173C-0101-E737-2BAE-3CC4F00D3AA6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52D9FD-2F21-55C9-6E23-C84FF8DD546A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11062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DE32-3A87-0646-D474-070F0FB7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9B7DC-98CE-503B-11D4-7ED8FE66FB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Insert T-32 b to Optimized Baseline</a:t>
            </a:r>
          </a:p>
          <a:p>
            <a:r>
              <a:rPr lang="en-US"/>
              <a:t>Change K factors – affects certain values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5C28C-30DF-C6E6-ED86-7AFB756E78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22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81" y="3801"/>
            <a:ext cx="11430000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The Complexity of the Problem Space </a:t>
            </a:r>
            <a:endParaRPr lang="en-US"/>
          </a:p>
        </p:txBody>
      </p:sp>
      <p:pic>
        <p:nvPicPr>
          <p:cNvPr id="14" name="Graphic 13" descr="Power Plant with solid fill">
            <a:extLst>
              <a:ext uri="{FF2B5EF4-FFF2-40B4-BE49-F238E27FC236}">
                <a16:creationId xmlns:a16="http://schemas.microsoft.com/office/drawing/2014/main" id="{A6A22F46-9D06-AA5F-A2F4-C9D8E90D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4461" y="3091611"/>
            <a:ext cx="2198777" cy="2203569"/>
          </a:xfrm>
          <a:prstGeom prst="rect">
            <a:avLst/>
          </a:prstGeom>
        </p:spPr>
      </p:pic>
      <p:pic>
        <p:nvPicPr>
          <p:cNvPr id="15" name="Graphic 14" descr="Airplane with solid fill">
            <a:extLst>
              <a:ext uri="{FF2B5EF4-FFF2-40B4-BE49-F238E27FC236}">
                <a16:creationId xmlns:a16="http://schemas.microsoft.com/office/drawing/2014/main" id="{90D86322-8ED7-EEC0-4DCB-7ABF3D791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2838" y="724140"/>
            <a:ext cx="2486324" cy="2495909"/>
          </a:xfrm>
          <a:prstGeom prst="rect">
            <a:avLst/>
          </a:prstGeom>
        </p:spPr>
      </p:pic>
      <p:pic>
        <p:nvPicPr>
          <p:cNvPr id="16" name="Graphic 15" descr="Money outline">
            <a:extLst>
              <a:ext uri="{FF2B5EF4-FFF2-40B4-BE49-F238E27FC236}">
                <a16:creationId xmlns:a16="http://schemas.microsoft.com/office/drawing/2014/main" id="{E6E74647-BB06-CAC1-D233-4767EF43A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6378" y="2947838"/>
            <a:ext cx="2797833" cy="28074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C2E57B-2F3A-95E3-2ACB-F2F61F1EE660}"/>
              </a:ext>
            </a:extLst>
          </p:cNvPr>
          <p:cNvSpPr txBox="1"/>
          <p:nvPr/>
        </p:nvSpPr>
        <p:spPr>
          <a:xfrm>
            <a:off x="4993735" y="3117490"/>
            <a:ext cx="2206446" cy="646331"/>
          </a:xfrm>
          <a:prstGeom prst="rect">
            <a:avLst/>
          </a:prstGeom>
          <a:solidFill>
            <a:srgbClr val="BCAB77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People Want to Fly</a:t>
            </a:r>
          </a:p>
          <a:p>
            <a:pPr algn="ctr"/>
            <a:r>
              <a:rPr lang="en-US">
                <a:cs typeface="Arial"/>
              </a:rPr>
              <a:t>Need more planes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E1F6E9-43F9-F5A8-0329-A470E7F0517C}"/>
              </a:ext>
            </a:extLst>
          </p:cNvPr>
          <p:cNvSpPr txBox="1"/>
          <p:nvPr/>
        </p:nvSpPr>
        <p:spPr>
          <a:xfrm>
            <a:off x="440905" y="5202206"/>
            <a:ext cx="4775200" cy="923330"/>
          </a:xfrm>
          <a:prstGeom prst="rect">
            <a:avLst/>
          </a:prstGeom>
          <a:solidFill>
            <a:srgbClr val="BCAB77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Arial"/>
              </a:rPr>
              <a:t>Increased Demand for Planes means Increased Demand for Environmentally Friendly Planes 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AADB24-08EE-82E3-538C-8E2D9BC70238}"/>
              </a:ext>
            </a:extLst>
          </p:cNvPr>
          <p:cNvSpPr txBox="1"/>
          <p:nvPr/>
        </p:nvSpPr>
        <p:spPr>
          <a:xfrm>
            <a:off x="7643963" y="5341188"/>
            <a:ext cx="4300747" cy="646331"/>
          </a:xfrm>
          <a:prstGeom prst="rect">
            <a:avLst/>
          </a:prstGeom>
          <a:solidFill>
            <a:srgbClr val="BCAB77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Arial"/>
              </a:rPr>
              <a:t>Building New Planes to meet both constraints and demand is expensive</a:t>
            </a:r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8527B3-0EB9-A1FB-AEA9-3EC74B4F9C18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CC3A0C2-F5AB-81F7-FB2A-7CD56A2351C8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51A41A-FBF3-EDCB-3A2A-B466FDFF805A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3D5B22-0C4F-3C6A-7B68-1C0B531A719B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AFA9AB-7E0A-9F1C-1893-8C1CF88AAC60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A0C173-91F2-17F3-EAE3-4559BEF39681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4534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Capabilities of Narrow Body Aircraft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1B21A9-BCA8-4396-0838-4FFFE7946199}"/>
              </a:ext>
            </a:extLst>
          </p:cNvPr>
          <p:cNvGrpSpPr/>
          <p:nvPr/>
        </p:nvGrpSpPr>
        <p:grpSpPr>
          <a:xfrm>
            <a:off x="245541" y="1800734"/>
            <a:ext cx="1269293" cy="3256531"/>
            <a:chOff x="245541" y="1800734"/>
            <a:chExt cx="1269293" cy="325653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1BA401-8C8E-E58B-8C5E-36A7B359B960}"/>
                </a:ext>
              </a:extLst>
            </p:cNvPr>
            <p:cNvSpPr/>
            <p:nvPr/>
          </p:nvSpPr>
          <p:spPr>
            <a:xfrm>
              <a:off x="253795" y="1800734"/>
              <a:ext cx="1261039" cy="588719"/>
            </a:xfrm>
            <a:prstGeom prst="rect">
              <a:avLst/>
            </a:prstGeom>
            <a:solidFill>
              <a:srgbClr val="BCAB77"/>
            </a:solidFill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 Definition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B32B34-A848-B9AB-C239-639ACB46C7A4}"/>
                </a:ext>
              </a:extLst>
            </p:cNvPr>
            <p:cNvSpPr/>
            <p:nvPr/>
          </p:nvSpPr>
          <p:spPr>
            <a:xfrm>
              <a:off x="247445" y="3119744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Design Space Exploration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85398D-38F5-9CD4-C6FF-02E32B99DABA}"/>
                </a:ext>
              </a:extLst>
            </p:cNvPr>
            <p:cNvSpPr/>
            <p:nvPr/>
          </p:nvSpPr>
          <p:spPr>
            <a:xfrm>
              <a:off x="245541" y="3794145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Technology Exploration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E62A3F-9D33-BABF-FA93-43BC70ED412F}"/>
                </a:ext>
              </a:extLst>
            </p:cNvPr>
            <p:cNvSpPr/>
            <p:nvPr/>
          </p:nvSpPr>
          <p:spPr>
            <a:xfrm>
              <a:off x="245541" y="4468546"/>
              <a:ext cx="1261039" cy="588719"/>
            </a:xfrm>
            <a:prstGeom prst="rect">
              <a:avLst/>
            </a:prstGeom>
            <a:solidFill>
              <a:srgbClr val="003057"/>
            </a:solidFill>
            <a:ln w="19050">
              <a:solidFill>
                <a:srgbClr val="A49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Proposal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5A00D7-2D0D-F73D-B5C9-172BD44ED2DA}"/>
                </a:ext>
              </a:extLst>
            </p:cNvPr>
            <p:cNvSpPr/>
            <p:nvPr/>
          </p:nvSpPr>
          <p:spPr>
            <a:xfrm>
              <a:off x="245541" y="2467169"/>
              <a:ext cx="1261039" cy="588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BCA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Concept Space Exploration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6741B34-CFA2-2538-9C04-7742BD36D652}"/>
              </a:ext>
            </a:extLst>
          </p:cNvPr>
          <p:cNvSpPr txBox="1"/>
          <p:nvPr/>
        </p:nvSpPr>
        <p:spPr>
          <a:xfrm>
            <a:off x="2296150" y="1481593"/>
            <a:ext cx="464257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Narrow body (NBA), Large Single Aisle (LSA) and Small Twin Aisle (STA) aircraft have unmatched versatility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2F44A-58B2-05DC-784B-4095982D4E36}"/>
              </a:ext>
            </a:extLst>
          </p:cNvPr>
          <p:cNvSpPr txBox="1"/>
          <p:nvPr/>
        </p:nvSpPr>
        <p:spPr>
          <a:xfrm>
            <a:off x="2296151" y="3395155"/>
            <a:ext cx="464257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NBA's can move 150 – 300 PAX and up to 30,000 </a:t>
            </a:r>
            <a:r>
              <a:rPr lang="en-US" err="1">
                <a:latin typeface="Roboto"/>
                <a:ea typeface="Roboto"/>
                <a:cs typeface="Roboto"/>
              </a:rPr>
              <a:t>lbs</a:t>
            </a:r>
            <a:r>
              <a:rPr lang="en-US">
                <a:latin typeface="Roboto"/>
                <a:ea typeface="Roboto"/>
                <a:cs typeface="Roboto"/>
              </a:rPr>
              <a:t> of Cargo </a:t>
            </a:r>
            <a:r>
              <a:rPr lang="en-US" sz="1200">
                <a:latin typeface="Roboto"/>
                <a:ea typeface="Roboto"/>
                <a:cs typeface="Roboto"/>
              </a:rPr>
              <a:t>[3]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8E8521-ED23-43AB-BDEA-4B34A11EF474}"/>
              </a:ext>
            </a:extLst>
          </p:cNvPr>
          <p:cNvSpPr txBox="1"/>
          <p:nvPr/>
        </p:nvSpPr>
        <p:spPr>
          <a:xfrm>
            <a:off x="2296150" y="5034740"/>
            <a:ext cx="464257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29,530 new NBAs must enter production within the next 20 years to meet the present market demand </a:t>
            </a:r>
            <a:r>
              <a:rPr lang="en-US" sz="1200">
                <a:latin typeface="Roboto"/>
                <a:ea typeface="Roboto"/>
                <a:cs typeface="Roboto"/>
              </a:rPr>
              <a:t>[4]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0F623-F42C-3B55-7247-3D2879646CDC}"/>
              </a:ext>
            </a:extLst>
          </p:cNvPr>
          <p:cNvSpPr txBox="1"/>
          <p:nvPr/>
        </p:nvSpPr>
        <p:spPr>
          <a:xfrm>
            <a:off x="2914094" y="6371176"/>
            <a:ext cx="769837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cs typeface="Arial"/>
              </a:rPr>
              <a:t>[2]Cargo Flash. "Types of Aircraft Used in Air Cargo Business: 2023 Edition" 2023. </a:t>
            </a:r>
            <a:r>
              <a:rPr lang="en-US" sz="1200">
                <a:ea typeface="+mn-lt"/>
                <a:cs typeface="+mn-lt"/>
                <a:hlinkClick r:id="rId3"/>
              </a:rPr>
              <a:t>Available: Online</a:t>
            </a:r>
            <a:endParaRPr lang="en-US" sz="1200">
              <a:cs typeface="Arial"/>
            </a:endParaRPr>
          </a:p>
          <a:p>
            <a:r>
              <a:rPr lang="en-US" sz="1200">
                <a:cs typeface="Arial"/>
              </a:rPr>
              <a:t>[3] </a:t>
            </a:r>
            <a:r>
              <a:rPr lang="en-US" sz="1200" err="1">
                <a:cs typeface="Arial"/>
              </a:rPr>
              <a:t>Chandrakanth</a:t>
            </a:r>
            <a:r>
              <a:rPr lang="en-US" sz="1200">
                <a:cs typeface="Arial"/>
              </a:rPr>
              <a:t>,</a:t>
            </a:r>
            <a:r>
              <a:rPr lang="en-US" sz="1200">
                <a:ea typeface="+mn-lt"/>
                <a:cs typeface="+mn-lt"/>
              </a:rPr>
              <a:t> R. "Engines that Power Narrowbody Planes". SPS Aviation. 07 JUL 2017. </a:t>
            </a:r>
            <a:r>
              <a:rPr lang="en-US" sz="1200">
                <a:ea typeface="+mn-lt"/>
                <a:cs typeface="+mn-lt"/>
                <a:hlinkClick r:id="rId4"/>
              </a:rPr>
              <a:t>Available: Online</a:t>
            </a:r>
          </a:p>
          <a:p>
            <a:endParaRPr lang="en-US" sz="120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66DF8C-113A-2356-02B4-6CB87654A1C4}"/>
              </a:ext>
            </a:extLst>
          </p:cNvPr>
          <p:cNvSpPr txBox="1"/>
          <p:nvPr/>
        </p:nvSpPr>
        <p:spPr>
          <a:xfrm>
            <a:off x="7416104" y="3392384"/>
            <a:ext cx="4642573" cy="646331"/>
          </a:xfrm>
          <a:prstGeom prst="rect">
            <a:avLst/>
          </a:prstGeom>
          <a:solidFill>
            <a:srgbClr val="BCAB77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ea typeface="Roboto"/>
                <a:cs typeface="Arial"/>
              </a:rPr>
              <a:t>Building New Planes to meet both constraints and demand is expensive</a:t>
            </a:r>
          </a:p>
        </p:txBody>
      </p:sp>
      <p:pic>
        <p:nvPicPr>
          <p:cNvPr id="6" name="Picture 5" descr="A white airplane with blue and red stripes&#10;&#10;Description automatically generated">
            <a:extLst>
              <a:ext uri="{FF2B5EF4-FFF2-40B4-BE49-F238E27FC236}">
                <a16:creationId xmlns:a16="http://schemas.microsoft.com/office/drawing/2014/main" id="{4FE9B508-E5B4-EC79-A8EE-6823587B1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42" y="4297504"/>
            <a:ext cx="3286125" cy="1390650"/>
          </a:xfrm>
          <a:prstGeom prst="rect">
            <a:avLst/>
          </a:prstGeom>
        </p:spPr>
      </p:pic>
      <p:pic>
        <p:nvPicPr>
          <p:cNvPr id="10" name="Picture 9" descr="A white airplane with red text&#10;&#10;Description automatically generated">
            <a:extLst>
              <a:ext uri="{FF2B5EF4-FFF2-40B4-BE49-F238E27FC236}">
                <a16:creationId xmlns:a16="http://schemas.microsoft.com/office/drawing/2014/main" id="{163B315A-CA4C-B4DE-B634-D3089406B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9" y="1496200"/>
            <a:ext cx="3474693" cy="12644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0985C5-2F22-57A4-B9B2-72CC2556C755}"/>
              </a:ext>
            </a:extLst>
          </p:cNvPr>
          <p:cNvSpPr txBox="1"/>
          <p:nvPr/>
        </p:nvSpPr>
        <p:spPr>
          <a:xfrm>
            <a:off x="8094327" y="2602605"/>
            <a:ext cx="4752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Australian Airlines Boeing 767-300ER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D5A806-D342-1E53-E85B-8B421978BC59}"/>
              </a:ext>
            </a:extLst>
          </p:cNvPr>
          <p:cNvSpPr txBox="1"/>
          <p:nvPr/>
        </p:nvSpPr>
        <p:spPr>
          <a:xfrm>
            <a:off x="8777547" y="5344554"/>
            <a:ext cx="1919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Delta Airbus 321 Neo</a:t>
            </a:r>
          </a:p>
        </p:txBody>
      </p:sp>
    </p:spTree>
    <p:extLst>
      <p:ext uri="{BB962C8B-B14F-4D97-AF65-F5344CB8AC3E}">
        <p14:creationId xmlns:p14="http://schemas.microsoft.com/office/powerpoint/2010/main" val="163123421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35fdb23-c69e-47da-a81d-321abe4bf8a7" xsi:nil="true"/>
    <lcf76f155ced4ddcb4097134ff3c332f xmlns="00e8e4e8-f337-4ce0-a94b-54fad80e0b2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D9FC5DF0F06B49A0AD26449B6B1E53" ma:contentTypeVersion="11" ma:contentTypeDescription="Create a new document." ma:contentTypeScope="" ma:versionID="794b216ba9d4eb52a641f50f523b8f5e">
  <xsd:schema xmlns:xsd="http://www.w3.org/2001/XMLSchema" xmlns:xs="http://www.w3.org/2001/XMLSchema" xmlns:p="http://schemas.microsoft.com/office/2006/metadata/properties" xmlns:ns2="00e8e4e8-f337-4ce0-a94b-54fad80e0b25" xmlns:ns3="c35fdb23-c69e-47da-a81d-321abe4bf8a7" targetNamespace="http://schemas.microsoft.com/office/2006/metadata/properties" ma:root="true" ma:fieldsID="5c248392820d89eb4d781bef77bb7fe5" ns2:_="" ns3:_="">
    <xsd:import namespace="00e8e4e8-f337-4ce0-a94b-54fad80e0b25"/>
    <xsd:import namespace="c35fdb23-c69e-47da-a81d-321abe4bf8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e8e4e8-f337-4ce0-a94b-54fad80e0b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5fdb23-c69e-47da-a81d-321abe4bf8a7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be1d90bb-6cb6-4db0-b743-92bd814d1694}" ma:internalName="TaxCatchAll" ma:showField="CatchAllData" ma:web="c35fdb23-c69e-47da-a81d-321abe4bf8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2A8390-B13E-411F-B296-470AC5965B21}">
  <ds:schemaRefs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purl.org/dc/dcmitype/"/>
    <ds:schemaRef ds:uri="00e8e4e8-f337-4ce0-a94b-54fad80e0b25"/>
    <ds:schemaRef ds:uri="http://schemas.microsoft.com/office/infopath/2007/PartnerControls"/>
    <ds:schemaRef ds:uri="http://schemas.openxmlformats.org/package/2006/metadata/core-properties"/>
    <ds:schemaRef ds:uri="c35fdb23-c69e-47da-a81d-321abe4bf8a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60D8ACE-FD9F-451A-86C6-5CED66E5FD06}">
  <ds:schemaRefs>
    <ds:schemaRef ds:uri="00e8e4e8-f337-4ce0-a94b-54fad80e0b25"/>
    <ds:schemaRef ds:uri="c35fdb23-c69e-47da-a81d-321abe4bf8a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55EBA3F-8BFD-42F8-9920-8F2107A7BA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0</TotalTime>
  <Words>7870</Words>
  <Application>Microsoft Office PowerPoint</Application>
  <PresentationFormat>Widescreen</PresentationFormat>
  <Paragraphs>1874</Paragraphs>
  <Slides>78</Slides>
  <Notes>24</Notes>
  <HiddenSlides>14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Segoe UI</vt:lpstr>
      <vt:lpstr>Arial</vt:lpstr>
      <vt:lpstr>Calibri</vt:lpstr>
      <vt:lpstr>Cambria Math</vt:lpstr>
      <vt:lpstr>Roboto</vt:lpstr>
      <vt:lpstr>Times New Roman</vt:lpstr>
      <vt:lpstr>Title Page</vt:lpstr>
      <vt:lpstr>Dividers</vt:lpstr>
      <vt:lpstr>Content Page</vt:lpstr>
      <vt:lpstr>210 Pax Aircraft Proposal</vt:lpstr>
      <vt:lpstr>PowerPoint Presentation</vt:lpstr>
      <vt:lpstr>Agenda</vt:lpstr>
      <vt:lpstr>The Complexity of the Problem Space </vt:lpstr>
      <vt:lpstr>Market Demand</vt:lpstr>
      <vt:lpstr>The Complexity of the Problem Space </vt:lpstr>
      <vt:lpstr>Emission Reduction</vt:lpstr>
      <vt:lpstr>The Complexity of the Problem Space </vt:lpstr>
      <vt:lpstr>Current Capabilities of Narrow Body Aircraft</vt:lpstr>
      <vt:lpstr>The Complexity of the Problem Space </vt:lpstr>
      <vt:lpstr>The Complexity of the Problem Space </vt:lpstr>
      <vt:lpstr>Methodology for Solving the Problem </vt:lpstr>
      <vt:lpstr>Holistic Requirements Analysis</vt:lpstr>
      <vt:lpstr>Design Goals and Target Metrics</vt:lpstr>
      <vt:lpstr>Mission Profile</vt:lpstr>
      <vt:lpstr>Morphological Matrix</vt:lpstr>
      <vt:lpstr>Baseline Identification</vt:lpstr>
      <vt:lpstr>Manufacturer Economics Analysis</vt:lpstr>
      <vt:lpstr>Return on Investment for Airlines</vt:lpstr>
      <vt:lpstr>Design Space Exploration</vt:lpstr>
      <vt:lpstr>Design Variables</vt:lpstr>
      <vt:lpstr>Design of Experiments with 11 Design Variables</vt:lpstr>
      <vt:lpstr>Surrogate Models</vt:lpstr>
      <vt:lpstr>Performance Design Space</vt:lpstr>
      <vt:lpstr>Economics Design Space</vt:lpstr>
      <vt:lpstr>Optimized Baseline</vt:lpstr>
      <vt:lpstr>Compare the Baselines</vt:lpstr>
      <vt:lpstr>Feasible Space</vt:lpstr>
      <vt:lpstr>Technology Infusion Analytical Approach</vt:lpstr>
      <vt:lpstr>PowerPoint Presentation</vt:lpstr>
      <vt:lpstr>PowerPoint Presentation</vt:lpstr>
      <vt:lpstr>Technology Exploration</vt:lpstr>
      <vt:lpstr>Technology Exploration</vt:lpstr>
      <vt:lpstr>Technology Exploration</vt:lpstr>
      <vt:lpstr>PowerPoint Presentation</vt:lpstr>
      <vt:lpstr>PowerPoint Presentation</vt:lpstr>
      <vt:lpstr>PowerPoint Presentation</vt:lpstr>
      <vt:lpstr>PowerPoint Presentation</vt:lpstr>
      <vt:lpstr>Technology Selection Analytical Approach </vt:lpstr>
      <vt:lpstr>Filtered Constellation Plots</vt:lpstr>
      <vt:lpstr>Technology Sensitivity Study </vt:lpstr>
      <vt:lpstr>Technology Selection</vt:lpstr>
      <vt:lpstr>Technology Selection</vt:lpstr>
      <vt:lpstr>Technology Selection</vt:lpstr>
      <vt:lpstr>Technology Selection</vt:lpstr>
      <vt:lpstr>Explore Chosen Technology Family </vt:lpstr>
      <vt:lpstr>Explore Chosen Technology Family </vt:lpstr>
      <vt:lpstr>Technology Infusion Comparison </vt:lpstr>
      <vt:lpstr>Technology Infusion Comparison </vt:lpstr>
      <vt:lpstr>Technology Infusion Comparison </vt:lpstr>
      <vt:lpstr>Technology Exploration</vt:lpstr>
      <vt:lpstr>Phase 1 Technology Implementation</vt:lpstr>
      <vt:lpstr>Technology Implementation Phasing Construct </vt:lpstr>
      <vt:lpstr>Comparison of Designs</vt:lpstr>
      <vt:lpstr>PowerPoint Presentation</vt:lpstr>
      <vt:lpstr>Manufacturer Economics Technology Infused</vt:lpstr>
      <vt:lpstr>Final Airline Economics</vt:lpstr>
      <vt:lpstr>Comparison of  Manufacturers Cash Flow </vt:lpstr>
      <vt:lpstr>Baseline-Final Airline Economic Comparisons</vt:lpstr>
      <vt:lpstr>Economic Robustness</vt:lpstr>
      <vt:lpstr>Closing the Design Loop  Final Proposal overlayed to Baseline</vt:lpstr>
      <vt:lpstr>PowerPoint Presentation</vt:lpstr>
      <vt:lpstr>THANK YOU</vt:lpstr>
      <vt:lpstr>APPENDIX</vt:lpstr>
      <vt:lpstr>References </vt:lpstr>
      <vt:lpstr>Methodology for Solving the Problem </vt:lpstr>
      <vt:lpstr>Design of Experiments (DoE)</vt:lpstr>
      <vt:lpstr>PowerPoint Presentation</vt:lpstr>
      <vt:lpstr>PowerPoint Presentation</vt:lpstr>
      <vt:lpstr>Design Variable Ranges</vt:lpstr>
      <vt:lpstr>Performance Design Space</vt:lpstr>
      <vt:lpstr>Economics Design Space</vt:lpstr>
      <vt:lpstr>Optimized Baseline</vt:lpstr>
      <vt:lpstr>Step-9 CDF</vt:lpstr>
      <vt:lpstr>PowerPoint Presentation</vt:lpstr>
      <vt:lpstr>Step-9 Monte Carlo Filtered Results</vt:lpstr>
      <vt:lpstr>Checking for Goodness</vt:lpstr>
      <vt:lpstr>PowerPoint Presentation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Ladha, Noormuhammad K</dc:creator>
  <cp:lastModifiedBy>Manivasakan, Vishnu Sankar</cp:lastModifiedBy>
  <cp:revision>2</cp:revision>
  <dcterms:created xsi:type="dcterms:W3CDTF">2022-08-24T13:02:54Z</dcterms:created>
  <dcterms:modified xsi:type="dcterms:W3CDTF">2024-01-05T00:07:14Z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0x01010025D9FC5DF0F06B49A0AD26449B6B1E53</vt:lpwstr>
  </property>
  <property fmtid="{D5CDD505-2E9C-101B-9397-08002B2CF9AE}" pid="3" name="MediaServiceImageTags">
    <vt:lpwstr/>
  </property>
</Properties>
</file>